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9" r:id="rId3"/>
    <p:sldId id="263" r:id="rId4"/>
    <p:sldId id="264" r:id="rId5"/>
    <p:sldId id="265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>
        <p:scale>
          <a:sx n="97" d="100"/>
          <a:sy n="97" d="100"/>
        </p:scale>
        <p:origin x="4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8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8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3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8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7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1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5CC5-7C82-46B7-BCA0-28412190C65E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997F-F7FA-4CA6-8005-E24609EE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2067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Recommendations from the Multi-Messenger Astronomy Panel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89116"/>
            <a:ext cx="6858000" cy="12383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Neil </a:t>
            </a:r>
            <a:r>
              <a:rPr lang="en-US" dirty="0" err="1" smtClean="0"/>
              <a:t>Gehrels</a:t>
            </a:r>
            <a:r>
              <a:rPr lang="en-US" dirty="0" smtClean="0"/>
              <a:t>, Jonah </a:t>
            </a:r>
            <a:r>
              <a:rPr lang="en-US" dirty="0" err="1" smtClean="0"/>
              <a:t>Kanner</a:t>
            </a:r>
            <a:r>
              <a:rPr lang="en-US" dirty="0" smtClean="0"/>
              <a:t>, Mansi </a:t>
            </a:r>
            <a:r>
              <a:rPr lang="en-US" dirty="0" err="1" smtClean="0"/>
              <a:t>Kasliwal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and Peter Shawhan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6517" y="618380"/>
            <a:ext cx="7617807" cy="9904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C00000"/>
                </a:solidFill>
              </a:rPr>
              <a:t>Quickly Assembled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4843"/>
            <a:ext cx="7975920" cy="32560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3200" dirty="0"/>
              <a:t>Things that are already on track to happen with currently available (or expected) </a:t>
            </a:r>
            <a:r>
              <a:rPr lang="en-US" sz="3200" dirty="0" smtClean="0"/>
              <a:t>resources*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143"/>
            <a:ext cx="7886700" cy="5275891"/>
          </a:xfrm>
        </p:spPr>
        <p:txBody>
          <a:bodyPr>
            <a:normAutofit/>
          </a:bodyPr>
          <a:lstStyle/>
          <a:p>
            <a:r>
              <a:rPr lang="en-US" dirty="0"/>
              <a:t>A global GW network</a:t>
            </a:r>
          </a:p>
          <a:p>
            <a:r>
              <a:rPr lang="en-US" dirty="0" smtClean="0"/>
              <a:t>Optical </a:t>
            </a:r>
            <a:r>
              <a:rPr lang="en-US" dirty="0"/>
              <a:t>Wide-Field </a:t>
            </a:r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ZTF, BG, </a:t>
            </a:r>
            <a:r>
              <a:rPr lang="en-US" dirty="0" err="1" smtClean="0"/>
              <a:t>DECam</a:t>
            </a:r>
            <a:r>
              <a:rPr lang="en-US" dirty="0" smtClean="0"/>
              <a:t>, HSC, </a:t>
            </a:r>
            <a:r>
              <a:rPr lang="en-US" dirty="0"/>
              <a:t>LSST</a:t>
            </a:r>
          </a:p>
          <a:p>
            <a:r>
              <a:rPr lang="en-US" dirty="0"/>
              <a:t>Radio </a:t>
            </a:r>
            <a:r>
              <a:rPr lang="en-US" dirty="0" smtClean="0"/>
              <a:t>Surveys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VLASS</a:t>
            </a:r>
            <a:r>
              <a:rPr lang="en-US" dirty="0"/>
              <a:t>, LWA, MWA, LOFAR, </a:t>
            </a:r>
            <a:r>
              <a:rPr lang="en-US" dirty="0" err="1"/>
              <a:t>Apertif</a:t>
            </a:r>
            <a:r>
              <a:rPr lang="en-US" dirty="0"/>
              <a:t>, </a:t>
            </a:r>
            <a:r>
              <a:rPr lang="en-US" dirty="0" smtClean="0"/>
              <a:t>ASKAP, </a:t>
            </a:r>
            <a:r>
              <a:rPr lang="en-US" dirty="0" err="1"/>
              <a:t>Meerkat</a:t>
            </a:r>
            <a:endParaRPr lang="en-US" dirty="0"/>
          </a:p>
          <a:p>
            <a:r>
              <a:rPr lang="en-US" dirty="0"/>
              <a:t>High energy/GRB </a:t>
            </a:r>
            <a:r>
              <a:rPr lang="en-US" dirty="0" smtClean="0"/>
              <a:t>missions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SVOM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000" i="1" dirty="0" smtClean="0"/>
              <a:t>* Not “actions”, but good to know there will be facilities with good capabilities for multi-messenger observations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622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4843"/>
            <a:ext cx="7975920" cy="32560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3200" dirty="0"/>
              <a:t>Things </a:t>
            </a:r>
            <a:r>
              <a:rPr lang="en-US" sz="3200" dirty="0" smtClean="0"/>
              <a:t>we should do that don’t require additional resources (from the GW program)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143"/>
            <a:ext cx="7886700" cy="52758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Provide support for development of EM capabilities that will benefit gravitational wave </a:t>
            </a:r>
            <a:r>
              <a:rPr lang="en-US" dirty="0" smtClean="0"/>
              <a:t>astrophysics</a:t>
            </a:r>
          </a:p>
          <a:p>
            <a:pPr lvl="1"/>
            <a:r>
              <a:rPr lang="en-US" dirty="0" smtClean="0"/>
              <a:t>NASA </a:t>
            </a:r>
            <a:r>
              <a:rPr lang="en-US" dirty="0"/>
              <a:t>space-based missions such as the proposed Lobster Explorer mission, GRB </a:t>
            </a:r>
            <a:r>
              <a:rPr lang="en-US" dirty="0" err="1" smtClean="0"/>
              <a:t>Cubesats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support for rapid and numerous Target of Opportunity </a:t>
            </a:r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Including major facilities: JWST</a:t>
            </a:r>
            <a:r>
              <a:rPr lang="en-US" dirty="0"/>
              <a:t>, </a:t>
            </a:r>
            <a:r>
              <a:rPr lang="en-US" dirty="0" smtClean="0"/>
              <a:t>WFIRST, LSST? 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support for global follow-up telescope </a:t>
            </a:r>
            <a:r>
              <a:rPr lang="en-US" dirty="0" smtClean="0"/>
              <a:t>networks on the ground </a:t>
            </a:r>
            <a:r>
              <a:rPr lang="en-US" dirty="0"/>
              <a:t>(e.g. PIRE GROWTH)</a:t>
            </a:r>
          </a:p>
          <a:p>
            <a:r>
              <a:rPr lang="en-US" dirty="0" smtClean="0"/>
              <a:t>Encourage data </a:t>
            </a:r>
            <a:r>
              <a:rPr lang="en-US" dirty="0"/>
              <a:t>mining / candidate follow-up for large optical/NIR </a:t>
            </a:r>
            <a:r>
              <a:rPr lang="en-US" dirty="0" smtClean="0"/>
              <a:t>surveys</a:t>
            </a:r>
          </a:p>
          <a:p>
            <a:pPr lvl="1"/>
            <a:r>
              <a:rPr lang="en-US" dirty="0" err="1" smtClean="0"/>
              <a:t>DECam</a:t>
            </a:r>
            <a:r>
              <a:rPr lang="en-US" dirty="0" smtClean="0"/>
              <a:t>, </a:t>
            </a:r>
            <a:r>
              <a:rPr lang="en-US" dirty="0"/>
              <a:t>LSST,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Tune EM observing strategies based on detections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4843"/>
            <a:ext cx="7975920" cy="32560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3200" dirty="0"/>
              <a:t>Things </a:t>
            </a:r>
            <a:r>
              <a:rPr lang="en-US" sz="3200" dirty="0" smtClean="0"/>
              <a:t>that an influx of additional money could enable, independent of what signals we detect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143"/>
            <a:ext cx="7886700" cy="5275891"/>
          </a:xfrm>
        </p:spPr>
        <p:txBody>
          <a:bodyPr>
            <a:normAutofit/>
          </a:bodyPr>
          <a:lstStyle/>
          <a:p>
            <a:r>
              <a:rPr lang="en-US" dirty="0" smtClean="0"/>
              <a:t>Improvements GW detector sensitivities </a:t>
            </a:r>
            <a:r>
              <a:rPr lang="en-US" dirty="0" smtClean="0">
                <a:sym typeface="Wingdings" panose="05000000000000000000" pitchFamily="2" charset="2"/>
              </a:rPr>
              <a:t> more GW events to do multi-messenger astronomy with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LIGO data center to produce community-friendly data sets and software, and </a:t>
            </a:r>
            <a:r>
              <a:rPr lang="en-US" dirty="0" smtClean="0"/>
              <a:t>provide </a:t>
            </a:r>
            <a:r>
              <a:rPr lang="en-US" dirty="0"/>
              <a:t>support to community </a:t>
            </a:r>
            <a:r>
              <a:rPr lang="en-US" dirty="0" smtClean="0"/>
              <a:t>users</a:t>
            </a:r>
            <a:endParaRPr lang="en-US" dirty="0"/>
          </a:p>
          <a:p>
            <a:r>
              <a:rPr lang="en-US" dirty="0"/>
              <a:t>A validated, public galaxy catalog to ~200 </a:t>
            </a:r>
            <a:r>
              <a:rPr lang="en-US" dirty="0" err="1" smtClean="0"/>
              <a:t>Mpc</a:t>
            </a:r>
            <a:endParaRPr lang="en-US" dirty="0" smtClean="0"/>
          </a:p>
          <a:p>
            <a:pPr lvl="1"/>
            <a:r>
              <a:rPr lang="en-US" dirty="0" smtClean="0"/>
              <a:t>Would </a:t>
            </a:r>
            <a:r>
              <a:rPr lang="en-US" dirty="0"/>
              <a:t>have other science benefits as </a:t>
            </a:r>
            <a:r>
              <a:rPr lang="en-US" dirty="0" smtClean="0"/>
              <a:t>well</a:t>
            </a:r>
            <a:endParaRPr lang="en-US" dirty="0"/>
          </a:p>
          <a:p>
            <a:r>
              <a:rPr lang="en-US" dirty="0" smtClean="0"/>
              <a:t>Additional ground-based EM observing capabilities, especially wide-field infrared </a:t>
            </a:r>
            <a:r>
              <a:rPr lang="en-US" dirty="0"/>
              <a:t>i</a:t>
            </a:r>
            <a:r>
              <a:rPr lang="en-US" dirty="0" smtClean="0"/>
              <a:t>maging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/>
              <a:t>Gattini</a:t>
            </a:r>
            <a:r>
              <a:rPr lang="en-US" dirty="0"/>
              <a:t>-IR camera, </a:t>
            </a:r>
            <a:r>
              <a:rPr lang="en-US" dirty="0" err="1" smtClean="0"/>
              <a:t>Dupont</a:t>
            </a:r>
            <a:r>
              <a:rPr lang="en-US" dirty="0" smtClean="0"/>
              <a:t> </a:t>
            </a:r>
            <a:r>
              <a:rPr lang="en-US" dirty="0"/>
              <a:t>Fly’s Eye </a:t>
            </a:r>
            <a:r>
              <a:rPr lang="en-US" dirty="0" smtClean="0"/>
              <a:t>camera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4843"/>
            <a:ext cx="7975920" cy="32560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3200" dirty="0" smtClean="0"/>
              <a:t>Ways we could use additional resources, depending on what signals we detect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143"/>
            <a:ext cx="7886700" cy="5275891"/>
          </a:xfrm>
        </p:spPr>
        <p:txBody>
          <a:bodyPr>
            <a:normAutofit/>
          </a:bodyPr>
          <a:lstStyle/>
          <a:p>
            <a:r>
              <a:rPr lang="en-US" dirty="0" smtClean="0"/>
              <a:t>Strategic improvements </a:t>
            </a:r>
            <a:r>
              <a:rPr lang="en-US" dirty="0"/>
              <a:t>to </a:t>
            </a:r>
            <a:r>
              <a:rPr lang="en-US" dirty="0" smtClean="0"/>
              <a:t>detector </a:t>
            </a:r>
            <a:r>
              <a:rPr lang="en-US" dirty="0"/>
              <a:t>noise </a:t>
            </a:r>
            <a:r>
              <a:rPr lang="en-US" dirty="0" smtClean="0"/>
              <a:t>curves </a:t>
            </a:r>
            <a:endParaRPr lang="en-US" dirty="0"/>
          </a:p>
          <a:p>
            <a:pPr lvl="1"/>
            <a:r>
              <a:rPr lang="en-US" dirty="0"/>
              <a:t>A low BNS detection rate (&lt;5 per year) suggests more detections are needed, so low freq. noise (20-300 Hz) is a priority</a:t>
            </a:r>
          </a:p>
          <a:p>
            <a:pPr lvl="1"/>
            <a:r>
              <a:rPr lang="en-US" dirty="0"/>
              <a:t>A high BNS detection rate (&gt;5 per year) </a:t>
            </a:r>
            <a:r>
              <a:rPr lang="en-US" dirty="0" smtClean="0"/>
              <a:t>suggests improving high freq. to pursue better localization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NS </a:t>
            </a:r>
            <a:r>
              <a:rPr lang="en-US" dirty="0"/>
              <a:t>EOS, and testing </a:t>
            </a:r>
            <a:r>
              <a:rPr lang="en-US" dirty="0" smtClean="0"/>
              <a:t>GR</a:t>
            </a:r>
            <a:endParaRPr lang="en-US" dirty="0"/>
          </a:p>
          <a:p>
            <a:pPr lvl="1"/>
            <a:r>
              <a:rPr lang="en-US" dirty="0"/>
              <a:t>Improving the weakest detector in the network can benefit sky localization</a:t>
            </a:r>
          </a:p>
          <a:p>
            <a:pPr lvl="1"/>
            <a:r>
              <a:rPr lang="en-US" dirty="0"/>
              <a:t>Improving the strongest detector in the network can benefit parameter </a:t>
            </a:r>
            <a:r>
              <a:rPr lang="en-US" dirty="0" smtClean="0"/>
              <a:t>estimation</a:t>
            </a:r>
          </a:p>
          <a:p>
            <a:r>
              <a:rPr lang="en-US" dirty="0" smtClean="0"/>
              <a:t>Specialized, possibly dedicated EM telescopes or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4843"/>
            <a:ext cx="7886700" cy="32560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3600" dirty="0" smtClean="0"/>
              <a:t>Multi-Messenger Astronomy</a:t>
            </a:r>
            <a:br>
              <a:rPr lang="en-US" sz="3600" dirty="0" smtClean="0"/>
            </a:br>
            <a:r>
              <a:rPr lang="en-US" sz="2800" dirty="0" smtClean="0"/>
              <a:t>Suggested Discussion Topics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143"/>
            <a:ext cx="7886700" cy="5275891"/>
          </a:xfrm>
        </p:spPr>
        <p:txBody>
          <a:bodyPr>
            <a:normAutofit/>
          </a:bodyPr>
          <a:lstStyle/>
          <a:p>
            <a:r>
              <a:rPr lang="en-US" dirty="0" smtClean="0"/>
              <a:t>GW detectors</a:t>
            </a:r>
          </a:p>
          <a:p>
            <a:pPr lvl="1"/>
            <a:r>
              <a:rPr lang="en-US" dirty="0" smtClean="0"/>
              <a:t>Better sensitivity – maybe strategic focus on freq. band</a:t>
            </a:r>
          </a:p>
          <a:p>
            <a:pPr lvl="1"/>
            <a:r>
              <a:rPr lang="en-US" dirty="0" smtClean="0"/>
              <a:t>Better network</a:t>
            </a:r>
          </a:p>
          <a:p>
            <a:r>
              <a:rPr lang="en-US" dirty="0" smtClean="0"/>
              <a:t>EM observing</a:t>
            </a:r>
          </a:p>
          <a:p>
            <a:pPr lvl="1"/>
            <a:r>
              <a:rPr lang="en-US" dirty="0" smtClean="0"/>
              <a:t>Instrument capabilities</a:t>
            </a:r>
          </a:p>
          <a:p>
            <a:pPr lvl="1"/>
            <a:r>
              <a:rPr lang="en-US" dirty="0" smtClean="0"/>
              <a:t>Good coverage (availability, promptness)</a:t>
            </a:r>
          </a:p>
          <a:p>
            <a:pPr lvl="1"/>
            <a:r>
              <a:rPr lang="en-US" dirty="0" smtClean="0"/>
              <a:t>Observing strategies (galaxy targeting, etc.)</a:t>
            </a:r>
          </a:p>
          <a:p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For strategizing</a:t>
            </a:r>
          </a:p>
          <a:p>
            <a:pPr lvl="1"/>
            <a:r>
              <a:rPr lang="en-US" dirty="0" smtClean="0"/>
              <a:t>For interpreting observations</a:t>
            </a:r>
          </a:p>
          <a:p>
            <a:r>
              <a:rPr lang="en-US" dirty="0" smtClean="0"/>
              <a:t>Improved coordination of GW and EM observing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6046" y="4275971"/>
            <a:ext cx="6367589" cy="1677497"/>
            <a:chOff x="46046" y="4275971"/>
            <a:chExt cx="6367589" cy="1677497"/>
          </a:xfrm>
        </p:grpSpPr>
        <p:sp>
          <p:nvSpPr>
            <p:cNvPr id="4" name="Oval 3"/>
            <p:cNvSpPr/>
            <p:nvPr/>
          </p:nvSpPr>
          <p:spPr>
            <a:xfrm>
              <a:off x="46046" y="4275971"/>
              <a:ext cx="5499560" cy="1677497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41643" y="4624625"/>
              <a:ext cx="571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i="1" dirty="0" smtClean="0">
                  <a:solidFill>
                    <a:srgbClr val="C00000"/>
                  </a:solidFill>
                </a:rPr>
                <a:t>?</a:t>
              </a:r>
              <a:endParaRPr lang="en-US" sz="4400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637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393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Recommendations from the Multi-Messenger Astronomy Panel</vt:lpstr>
      <vt:lpstr>Things that are already on track to happen with currently available (or expected) resources*</vt:lpstr>
      <vt:lpstr>Things we should do that don’t require additional resources (from the GW program)</vt:lpstr>
      <vt:lpstr>Things that an influx of additional money could enable, independent of what signals we detect</vt:lpstr>
      <vt:lpstr>Ways we could use additional resources, depending on what signals we detect</vt:lpstr>
      <vt:lpstr>Multi-Messenger Astronomy Suggested Discussion Topics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Multi-Messenger Astronomy Suggested Discussion Topics</dc:title>
  <dc:creator>Peter Shawhan</dc:creator>
  <cp:lastModifiedBy>Peter Shawhan</cp:lastModifiedBy>
  <cp:revision>7</cp:revision>
  <dcterms:created xsi:type="dcterms:W3CDTF">2015-05-07T13:26:52Z</dcterms:created>
  <dcterms:modified xsi:type="dcterms:W3CDTF">2015-05-08T17:48:15Z</dcterms:modified>
</cp:coreProperties>
</file>