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6" r:id="rId2"/>
    <p:sldId id="256" r:id="rId3"/>
    <p:sldId id="273" r:id="rId4"/>
    <p:sldId id="258" r:id="rId5"/>
    <p:sldId id="264" r:id="rId6"/>
    <p:sldId id="268" r:id="rId7"/>
    <p:sldId id="270" r:id="rId8"/>
    <p:sldId id="265" r:id="rId9"/>
    <p:sldId id="271" r:id="rId10"/>
    <p:sldId id="27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4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676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7D7244-E72B-FF44-B7CF-7C7E39EB0924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0C159-CCD0-3F48-851E-6209A8A67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4001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35A1E-5481-414B-85DA-C77F838E2C7C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08A46-2817-FC41-A7DA-0863E85BA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451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M. Evans, May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 comes next for LIGO?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6DC6-A8F4-6A48-ACB5-9DB2BC8D9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471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M. Evans, May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 comes next for LIGO?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6DC6-A8F4-6A48-ACB5-9DB2BC8D9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83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M. Evans, May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 comes next for LIGO?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6DC6-A8F4-6A48-ACB5-9DB2BC8D9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82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M. Evans, May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 comes next for LIGO?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6DC6-A8F4-6A48-ACB5-9DB2BC8D9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10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M. Evans, May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 comes next for LIGO?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6DC6-A8F4-6A48-ACB5-9DB2BC8D9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48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M. Evans, May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 comes next for LIGO?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6DC6-A8F4-6A48-ACB5-9DB2BC8D9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234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M. Evans, May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 comes next for LIGO?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6DC6-A8F4-6A48-ACB5-9DB2BC8D9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00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M. Evans, May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 comes next for LIGO?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6DC6-A8F4-6A48-ACB5-9DB2BC8D9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373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M. Evans, May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 comes next for LIGO?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6DC6-A8F4-6A48-ACB5-9DB2BC8D9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17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M. Evans, May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 comes next for LIGO?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6DC6-A8F4-6A48-ACB5-9DB2BC8D9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28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M. Evans, May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 comes next for LIGO?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6DC6-A8F4-6A48-ACB5-9DB2BC8D9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256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90000" contrast="-50000"/>
                    </a14:imgEffect>
                  </a14:imgLayer>
                </a14:imgProps>
              </a:ext>
            </a:extLst>
          </a:blip>
          <a:srcRect l="11816" t="27063" r="17815" b="1763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M. Evans, May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BFBFBF"/>
                </a:solidFill>
              </a:defRPr>
            </a:lvl1pPr>
          </a:lstStyle>
          <a:p>
            <a:r>
              <a:rPr lang="en-US" dirty="0" smtClean="0"/>
              <a:t>What comes next for LIGO?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BFBFBF"/>
                </a:solidFill>
              </a:defRPr>
            </a:lvl1pPr>
          </a:lstStyle>
          <a:p>
            <a:fld id="{8CCF6DC6-A8F4-6A48-ACB5-9DB2BC8D9C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216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l="11816" t="27063" r="17815" b="1763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M. Evans, May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 comes next for LIGO?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6DC6-A8F4-6A48-ACB5-9DB2BC8D9C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3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6DC6-A8F4-6A48-ACB5-9DB2BC8D9CFA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/>
          </a:blip>
          <a:srcRect l="11949" t="27182" r="17947" b="17650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12500" y="6287666"/>
            <a:ext cx="27164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>
                <a:solidFill>
                  <a:srgbClr val="BFBFBF"/>
                </a:solidFill>
              </a:rPr>
              <a:t>X-ray: NASA/CXC/SAO/</a:t>
            </a:r>
            <a:r>
              <a:rPr lang="en-US" sz="1000" dirty="0" err="1" smtClean="0">
                <a:solidFill>
                  <a:srgbClr val="BFBFBF"/>
                </a:solidFill>
              </a:rPr>
              <a:t>F.Seward</a:t>
            </a:r>
            <a:endParaRPr lang="en-US" sz="1000" dirty="0">
              <a:solidFill>
                <a:srgbClr val="BFBFBF"/>
              </a:solidFill>
            </a:endParaRPr>
          </a:p>
          <a:p>
            <a:pPr algn="r"/>
            <a:r>
              <a:rPr lang="en-US" sz="1000" dirty="0" smtClean="0">
                <a:solidFill>
                  <a:srgbClr val="BFBFBF"/>
                </a:solidFill>
              </a:rPr>
              <a:t>Optical</a:t>
            </a:r>
            <a:r>
              <a:rPr lang="en-US" sz="1000" dirty="0">
                <a:solidFill>
                  <a:srgbClr val="BFBFBF"/>
                </a:solidFill>
              </a:rPr>
              <a:t>: NASA/ESA/ASU/</a:t>
            </a:r>
            <a:r>
              <a:rPr lang="en-US" sz="1000" dirty="0" err="1">
                <a:solidFill>
                  <a:srgbClr val="BFBFBF"/>
                </a:solidFill>
              </a:rPr>
              <a:t>J.Hester</a:t>
            </a:r>
            <a:r>
              <a:rPr lang="en-US" sz="1000" dirty="0">
                <a:solidFill>
                  <a:srgbClr val="BFBFBF"/>
                </a:solidFill>
              </a:rPr>
              <a:t> &amp; </a:t>
            </a:r>
            <a:r>
              <a:rPr lang="en-US" sz="1000" dirty="0" err="1" smtClean="0">
                <a:solidFill>
                  <a:srgbClr val="BFBFBF"/>
                </a:solidFill>
              </a:rPr>
              <a:t>A.Loll</a:t>
            </a:r>
            <a:endParaRPr lang="en-US" sz="1000" dirty="0">
              <a:solidFill>
                <a:srgbClr val="BFBFBF"/>
              </a:solidFill>
            </a:endParaRPr>
          </a:p>
          <a:p>
            <a:pPr algn="r"/>
            <a:r>
              <a:rPr lang="en-US" sz="1000" dirty="0" smtClean="0">
                <a:solidFill>
                  <a:srgbClr val="BFBFBF"/>
                </a:solidFill>
              </a:rPr>
              <a:t>Infrared</a:t>
            </a:r>
            <a:r>
              <a:rPr lang="en-US" sz="1000" dirty="0">
                <a:solidFill>
                  <a:srgbClr val="BFBFBF"/>
                </a:solidFill>
              </a:rPr>
              <a:t>: NASA/JPL-Caltech/Univ. Minn./</a:t>
            </a:r>
            <a:r>
              <a:rPr lang="en-US" sz="1000" dirty="0" err="1">
                <a:solidFill>
                  <a:srgbClr val="BFBFBF"/>
                </a:solidFill>
              </a:rPr>
              <a:t>R.Gehrz</a:t>
            </a:r>
            <a:endParaRPr lang="en-US" sz="1000" dirty="0">
              <a:solidFill>
                <a:srgbClr val="BFBFB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M. Evans, May 2015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 comes next for LIGO?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7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6DC6-A8F4-6A48-ACB5-9DB2BC8D9CFA}" type="slidenum">
              <a:rPr lang="en-US" smtClean="0"/>
              <a:t>2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13984" y="2033354"/>
            <a:ext cx="8172816" cy="273119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uLnTx/>
                <a:uFillTx/>
                <a:latin typeface="Candara"/>
                <a:ea typeface="+mj-ea"/>
                <a:cs typeface="+mj-cs"/>
              </a:rPr>
              <a:t>Advanced LIGO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FFFFFF"/>
                </a:solidFill>
                <a:latin typeface="Candara"/>
              </a:rPr>
              <a:t>Improvements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Candara"/>
              </a:rPr>
              <a:t>(</a:t>
            </a:r>
            <a:r>
              <a:rPr lang="en-US" dirty="0" smtClean="0">
                <a:solidFill>
                  <a:srgbClr val="FFFFFF"/>
                </a:solidFill>
                <a:latin typeface="Candara"/>
              </a:rPr>
              <a:t>and</a:t>
            </a:r>
            <a:r>
              <a:rPr lang="en-US" dirty="0">
                <a:solidFill>
                  <a:srgbClr val="FFFFFF"/>
                </a:solidFill>
                <a:latin typeface="Candara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Candara"/>
              </a:rPr>
              <a:t>Risk Mitigation)</a:t>
            </a:r>
            <a:endParaRPr kumimoji="0" lang="en-US" sz="5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101600" dist="63500" dir="2700000" algn="tl" rotWithShape="0">
                  <a:prstClr val="black">
                    <a:alpha val="75000"/>
                  </a:prstClr>
                </a:outerShdw>
              </a:effectLst>
              <a:uLnTx/>
              <a:uFillTx/>
              <a:latin typeface="Candara"/>
              <a:ea typeface="+mj-ea"/>
              <a:cs typeface="+mj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M. Evans, May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 comes next for LIGO?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6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M. Evans, May 2015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What comes next for LIGO?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Different sources</a:t>
            </a:r>
            <a:br>
              <a:rPr lang="en-US" dirty="0" smtClean="0"/>
            </a:br>
            <a:r>
              <a:rPr lang="en-US" dirty="0" smtClean="0"/>
              <a:t>motivate different improvements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6DC6-A8F4-6A48-ACB5-9DB2BC8D9CFA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 descr="aLIGO_noise_tota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16098" y="539189"/>
            <a:ext cx="5506571" cy="685800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1" name="Group 10"/>
          <p:cNvGrpSpPr/>
          <p:nvPr/>
        </p:nvGrpSpPr>
        <p:grpSpPr>
          <a:xfrm>
            <a:off x="6436903" y="1546219"/>
            <a:ext cx="2563859" cy="1816067"/>
            <a:chOff x="6122941" y="1631833"/>
            <a:chExt cx="2563859" cy="181606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22941" y="1631833"/>
              <a:ext cx="2563859" cy="18160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6307682" y="1812983"/>
              <a:ext cx="7244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BFBFBF"/>
                  </a:solidFill>
                </a:rPr>
                <a:t>LMXB</a:t>
              </a:r>
              <a:endParaRPr lang="en-US" dirty="0">
                <a:solidFill>
                  <a:srgbClr val="BFBFBF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824406" y="4286541"/>
            <a:ext cx="1962291" cy="1755891"/>
            <a:chOff x="6852945" y="4600459"/>
            <a:chExt cx="1962291" cy="175589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l="13710" t="16154" r="13128" b="18380"/>
            <a:stretch/>
          </p:blipFill>
          <p:spPr>
            <a:xfrm>
              <a:off x="6852945" y="4600459"/>
              <a:ext cx="1962291" cy="17558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8232795" y="4750658"/>
              <a:ext cx="439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BFBFBF"/>
                  </a:solidFill>
                </a:rPr>
                <a:t>SN</a:t>
              </a:r>
              <a:endParaRPr lang="en-US" dirty="0">
                <a:solidFill>
                  <a:srgbClr val="BFBFBF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036047" y="2969398"/>
            <a:ext cx="1489479" cy="1780083"/>
            <a:chOff x="4719088" y="1531950"/>
            <a:chExt cx="1489479" cy="178008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861" b="94097" l="3000" r="52200"/>
                      </a14:imgEffect>
                    </a14:imgLayer>
                  </a14:imgProps>
                </a:ext>
              </a:extLst>
            </a:blip>
            <a:srcRect l="2496" t="3787" r="45589" b="3733"/>
            <a:stretch/>
          </p:blipFill>
          <p:spPr>
            <a:xfrm>
              <a:off x="4747630" y="1812983"/>
              <a:ext cx="1460937" cy="149905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719088" y="1531950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NS EOS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211971" y="4779196"/>
            <a:ext cx="4577350" cy="1470592"/>
            <a:chOff x="2546357" y="4779196"/>
            <a:chExt cx="4242963" cy="147059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/>
            <a:srcRect t="15177" b="22838"/>
            <a:stretch/>
          </p:blipFill>
          <p:spPr>
            <a:xfrm>
              <a:off x="2546357" y="4779196"/>
              <a:ext cx="4242963" cy="147059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7" name="TextBox 16"/>
            <p:cNvSpPr txBox="1"/>
            <p:nvPr/>
          </p:nvSpPr>
          <p:spPr>
            <a:xfrm>
              <a:off x="2606963" y="4921055"/>
              <a:ext cx="1941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BFBFBF"/>
                  </a:solidFill>
                </a:rPr>
                <a:t>Binary Populations</a:t>
              </a:r>
              <a:endParaRPr lang="en-US" dirty="0">
                <a:solidFill>
                  <a:srgbClr val="BFBFBF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396504" y="4927584"/>
              <a:ext cx="12373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BFBFBF"/>
                  </a:solidFill>
                </a:rPr>
                <a:t>Tests of GR</a:t>
              </a:r>
              <a:endParaRPr lang="en-US" dirty="0">
                <a:solidFill>
                  <a:srgbClr val="BFBFBF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56775" y="1197321"/>
            <a:ext cx="2128935" cy="1573779"/>
            <a:chOff x="1190564" y="1214903"/>
            <a:chExt cx="2128935" cy="1573779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8"/>
            <a:srcRect l="14964" t="20672" r="38" b="16494"/>
            <a:stretch/>
          </p:blipFill>
          <p:spPr>
            <a:xfrm>
              <a:off x="1190564" y="1214903"/>
              <a:ext cx="2128935" cy="157377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5" name="TextBox 24"/>
            <p:cNvSpPr txBox="1"/>
            <p:nvPr/>
          </p:nvSpPr>
          <p:spPr>
            <a:xfrm>
              <a:off x="2395872" y="1400844"/>
              <a:ext cx="7095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BFBFBF"/>
                  </a:solidFill>
                </a:rPr>
                <a:t>IMBH</a:t>
              </a:r>
              <a:endParaRPr lang="en-US" dirty="0">
                <a:solidFill>
                  <a:srgbClr val="BFBFBF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767627" y="1534558"/>
            <a:ext cx="1569785" cy="1542767"/>
            <a:chOff x="1803003" y="3263305"/>
            <a:chExt cx="1569785" cy="1542767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9"/>
            <a:srcRect l="11448" t="11717" r="13041" b="14074"/>
            <a:stretch/>
          </p:blipFill>
          <p:spPr>
            <a:xfrm>
              <a:off x="1803003" y="3263305"/>
              <a:ext cx="1569785" cy="15427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3" name="TextBox 32"/>
            <p:cNvSpPr txBox="1"/>
            <p:nvPr/>
          </p:nvSpPr>
          <p:spPr>
            <a:xfrm>
              <a:off x="1936843" y="3314534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BFBFBF"/>
                  </a:solidFill>
                </a:rPr>
                <a:t>Pulsars</a:t>
              </a:r>
              <a:endParaRPr lang="en-US" dirty="0">
                <a:solidFill>
                  <a:srgbClr val="BFBFBF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291433" y="5726793"/>
            <a:ext cx="1775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Multi-messenger</a:t>
            </a:r>
            <a:endParaRPr lang="en-US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41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1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Advanced LIGO fundamental noises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6DC6-A8F4-6A48-ACB5-9DB2BC8D9CFA}" type="slidenum">
              <a:rPr lang="en-US" smtClean="0"/>
              <a:t>4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923954" y="1544710"/>
            <a:ext cx="228600" cy="2286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923954" y="1924520"/>
            <a:ext cx="228600" cy="2286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923954" y="2181658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923954" y="2438796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185487" y="2864263"/>
            <a:ext cx="1674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technical noises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923954" y="2933650"/>
            <a:ext cx="228600" cy="2286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M. Evans, May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 comes next for LIGO?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30371" y="541410"/>
            <a:ext cx="5492469" cy="684539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94120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 of possible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069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Squeezing</a:t>
            </a:r>
          </a:p>
          <a:p>
            <a:pPr lvl="1"/>
            <a:r>
              <a:rPr lang="en-US" dirty="0" smtClean="0"/>
              <a:t>proven technology</a:t>
            </a:r>
          </a:p>
          <a:p>
            <a:pPr lvl="1"/>
            <a:r>
              <a:rPr lang="en-US" dirty="0" smtClean="0"/>
              <a:t>possibly with a filter cavity for low frequencies</a:t>
            </a:r>
          </a:p>
          <a:p>
            <a:r>
              <a:rPr lang="en-US" dirty="0" smtClean="0"/>
              <a:t>Optical detuning to target specific sources</a:t>
            </a:r>
          </a:p>
          <a:p>
            <a:r>
              <a:rPr lang="en-US" dirty="0" smtClean="0"/>
              <a:t>New optics</a:t>
            </a:r>
          </a:p>
          <a:p>
            <a:pPr lvl="1"/>
            <a:r>
              <a:rPr lang="en-US" dirty="0" smtClean="0"/>
              <a:t>better coatings</a:t>
            </a:r>
          </a:p>
          <a:p>
            <a:pPr lvl="1"/>
            <a:r>
              <a:rPr lang="en-US" dirty="0" smtClean="0"/>
              <a:t>heavier masses, better suspensions</a:t>
            </a:r>
          </a:p>
          <a:p>
            <a:r>
              <a:rPr lang="en-US" dirty="0" smtClean="0"/>
              <a:t>Improved readout technique</a:t>
            </a:r>
          </a:p>
          <a:p>
            <a:r>
              <a:rPr lang="en-US" dirty="0" smtClean="0"/>
              <a:t>Newtonian </a:t>
            </a:r>
            <a:r>
              <a:rPr lang="en-US" dirty="0"/>
              <a:t>n</a:t>
            </a:r>
            <a:r>
              <a:rPr lang="en-US" dirty="0" smtClean="0"/>
              <a:t>oise </a:t>
            </a:r>
            <a:r>
              <a:rPr lang="en-US" dirty="0"/>
              <a:t>c</a:t>
            </a:r>
            <a:r>
              <a:rPr lang="en-US" dirty="0" smtClean="0"/>
              <a:t>ancellation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6DC6-A8F4-6A48-ACB5-9DB2BC8D9CFA}" type="slidenum">
              <a:rPr lang="en-US" smtClean="0"/>
              <a:t>5</a:t>
            </a:fld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00013" y="5230352"/>
            <a:ext cx="228600" cy="2286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00013" y="5783025"/>
            <a:ext cx="228600" cy="2286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553200" y="474065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94911" y="4740650"/>
            <a:ext cx="228600" cy="2286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94911" y="4293756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00013" y="3233298"/>
            <a:ext cx="228600" cy="2286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00013" y="1744772"/>
            <a:ext cx="228600" cy="2286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888742" y="4740650"/>
            <a:ext cx="228600" cy="2286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7568646" y="4988610"/>
            <a:ext cx="1407018" cy="1454742"/>
            <a:chOff x="7568646" y="4988610"/>
            <a:chExt cx="1407018" cy="1454742"/>
          </a:xfrm>
        </p:grpSpPr>
        <p:sp>
          <p:nvSpPr>
            <p:cNvPr id="21" name="Oval 20"/>
            <p:cNvSpPr/>
            <p:nvPr/>
          </p:nvSpPr>
          <p:spPr>
            <a:xfrm>
              <a:off x="8747064" y="5082732"/>
              <a:ext cx="228600" cy="2286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8747064" y="5348390"/>
              <a:ext cx="228600" cy="2286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8747064" y="5605528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8747064" y="5876935"/>
              <a:ext cx="228600" cy="2286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730208" y="6074020"/>
              <a:ext cx="10311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85000"/>
                    </a:schemeClr>
                  </a:solidFill>
                </a:rPr>
                <a:t>technical</a:t>
              </a:r>
              <a:endParaRPr 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8747064" y="6143485"/>
              <a:ext cx="228600" cy="2286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815834" y="5789471"/>
              <a:ext cx="8731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85000"/>
                    </a:schemeClr>
                  </a:solidFill>
                </a:rPr>
                <a:t>coating</a:t>
              </a:r>
              <a:endParaRPr 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568646" y="5513801"/>
              <a:ext cx="12301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85000"/>
                    </a:schemeClr>
                  </a:solidFill>
                </a:rPr>
                <a:t>suspension</a:t>
              </a:r>
              <a:endParaRPr 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666140" y="4988610"/>
              <a:ext cx="1042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85000"/>
                    </a:schemeClr>
                  </a:solidFill>
                </a:rPr>
                <a:t>quantum</a:t>
              </a:r>
              <a:endParaRPr 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573385" y="5245985"/>
              <a:ext cx="11909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chemeClr val="bg1">
                      <a:lumMod val="85000"/>
                    </a:schemeClr>
                  </a:solidFill>
                </a:rPr>
                <a:t>newtonian</a:t>
              </a:r>
              <a:endParaRPr 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M. Evans, May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 comes next for LIGO?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Many Improvements also</a:t>
            </a:r>
            <a:br>
              <a:rPr lang="en-US" dirty="0" smtClean="0"/>
            </a:br>
            <a:r>
              <a:rPr lang="en-US" dirty="0" smtClean="0"/>
              <a:t> Serve as Risk Mitigation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Power Operation Challenges</a:t>
            </a:r>
          </a:p>
          <a:p>
            <a:pPr lvl="1"/>
            <a:r>
              <a:rPr lang="en-US" dirty="0" smtClean="0"/>
              <a:t>thermal effects, parametric instabilities, high loss</a:t>
            </a:r>
          </a:p>
          <a:p>
            <a:pPr lvl="1"/>
            <a:r>
              <a:rPr lang="en-US" dirty="0" smtClean="0"/>
              <a:t>use squeezing to reach design sensitivity</a:t>
            </a:r>
          </a:p>
          <a:p>
            <a:r>
              <a:rPr lang="en-US" dirty="0" smtClean="0"/>
              <a:t>Excess Coating Thermal Noise</a:t>
            </a:r>
          </a:p>
          <a:p>
            <a:pPr lvl="1"/>
            <a:r>
              <a:rPr lang="en-US" dirty="0" smtClean="0"/>
              <a:t>new coating materials</a:t>
            </a:r>
          </a:p>
          <a:p>
            <a:pPr lvl="1"/>
            <a:r>
              <a:rPr lang="en-US" dirty="0" smtClean="0"/>
              <a:t>larger optics</a:t>
            </a:r>
          </a:p>
          <a:p>
            <a:r>
              <a:rPr lang="en-US" dirty="0" smtClean="0"/>
              <a:t>Excess Suspension Noise</a:t>
            </a:r>
          </a:p>
          <a:p>
            <a:pPr lvl="1"/>
            <a:r>
              <a:rPr lang="en-US" dirty="0" smtClean="0"/>
              <a:t>longer suspensions, bigger gaps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6DC6-A8F4-6A48-ACB5-9DB2BC8D9CFA}" type="slidenum">
              <a:rPr lang="en-US" smtClean="0"/>
              <a:t>6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00013" y="1786983"/>
            <a:ext cx="228600" cy="2286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0013" y="3409083"/>
            <a:ext cx="228600" cy="2286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00013" y="5012057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7568646" y="4988610"/>
            <a:ext cx="1407018" cy="1454742"/>
            <a:chOff x="7568646" y="4988610"/>
            <a:chExt cx="1407018" cy="1454742"/>
          </a:xfrm>
        </p:grpSpPr>
        <p:sp>
          <p:nvSpPr>
            <p:cNvPr id="9" name="Oval 8"/>
            <p:cNvSpPr/>
            <p:nvPr/>
          </p:nvSpPr>
          <p:spPr>
            <a:xfrm>
              <a:off x="8747064" y="5082732"/>
              <a:ext cx="228600" cy="2286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8747064" y="5348390"/>
              <a:ext cx="228600" cy="2286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8747064" y="5605528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8747064" y="5876935"/>
              <a:ext cx="228600" cy="2286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730208" y="6074020"/>
              <a:ext cx="10311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85000"/>
                    </a:schemeClr>
                  </a:solidFill>
                </a:rPr>
                <a:t>technical</a:t>
              </a:r>
              <a:endParaRPr 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8747064" y="6143485"/>
              <a:ext cx="228600" cy="2286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815834" y="5789471"/>
              <a:ext cx="8731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85000"/>
                    </a:schemeClr>
                  </a:solidFill>
                </a:rPr>
                <a:t>coating</a:t>
              </a:r>
              <a:endParaRPr 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568646" y="5513801"/>
              <a:ext cx="12301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85000"/>
                    </a:schemeClr>
                  </a:solidFill>
                </a:rPr>
                <a:t>suspension</a:t>
              </a:r>
              <a:endParaRPr 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66140" y="4988610"/>
              <a:ext cx="1042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85000"/>
                    </a:schemeClr>
                  </a:solidFill>
                </a:rPr>
                <a:t>quantum</a:t>
              </a:r>
              <a:endParaRPr 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573385" y="5245985"/>
              <a:ext cx="11909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chemeClr val="bg1">
                      <a:lumMod val="85000"/>
                    </a:schemeClr>
                  </a:solidFill>
                </a:rPr>
                <a:t>newtonian</a:t>
              </a:r>
              <a:endParaRPr 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M. Evans, May 2015</a:t>
            </a:r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 comes next for LIGO?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4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Designs </a:t>
            </a:r>
            <a:r>
              <a:rPr lang="en-US" dirty="0"/>
              <a:t>O</a:t>
            </a:r>
            <a:r>
              <a:rPr lang="en-US" dirty="0" smtClean="0"/>
              <a:t>ffer Flexibility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31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This is research; things might come up</a:t>
            </a:r>
          </a:p>
          <a:p>
            <a:pPr lvl="1"/>
            <a:r>
              <a:rPr lang="en-US" dirty="0" smtClean="0"/>
              <a:t>we have some known issues to address</a:t>
            </a:r>
          </a:p>
          <a:p>
            <a:pPr lvl="2"/>
            <a:r>
              <a:rPr lang="en-US" dirty="0" smtClean="0"/>
              <a:t>gas damping, roll mode, scattered light, BS too small, …</a:t>
            </a:r>
          </a:p>
          <a:p>
            <a:pPr lvl="1"/>
            <a:r>
              <a:rPr lang="en-US" dirty="0" smtClean="0"/>
              <a:t>we have some potential issues</a:t>
            </a:r>
          </a:p>
          <a:p>
            <a:pPr lvl="2"/>
            <a:r>
              <a:rPr lang="en-US" dirty="0" smtClean="0"/>
              <a:t>crackle noise, contamination driven losses, scattered light, technical noise couplings…</a:t>
            </a:r>
          </a:p>
          <a:p>
            <a:pPr lvl="1"/>
            <a:r>
              <a:rPr lang="en-US" dirty="0" smtClean="0"/>
              <a:t>and then there are the surprises…</a:t>
            </a:r>
          </a:p>
          <a:p>
            <a:r>
              <a:rPr lang="en-US" dirty="0" smtClean="0"/>
              <a:t>It is good to have options</a:t>
            </a:r>
          </a:p>
          <a:p>
            <a:pPr lvl="1"/>
            <a:r>
              <a:rPr lang="en-US" dirty="0" smtClean="0"/>
              <a:t>better suspensions</a:t>
            </a:r>
          </a:p>
          <a:p>
            <a:pPr lvl="1"/>
            <a:r>
              <a:rPr lang="en-US" dirty="0" smtClean="0"/>
              <a:t>balanced homodyne readout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6DC6-A8F4-6A48-ACB5-9DB2BC8D9CFA}" type="slidenum">
              <a:rPr lang="en-US" smtClean="0"/>
              <a:t>7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00013" y="4845089"/>
            <a:ext cx="228600" cy="2286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0013" y="1772715"/>
            <a:ext cx="228600" cy="2286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68646" y="4988610"/>
            <a:ext cx="1407018" cy="1454742"/>
            <a:chOff x="7568646" y="4988610"/>
            <a:chExt cx="1407018" cy="1454742"/>
          </a:xfrm>
        </p:grpSpPr>
        <p:sp>
          <p:nvSpPr>
            <p:cNvPr id="8" name="Oval 7"/>
            <p:cNvSpPr/>
            <p:nvPr/>
          </p:nvSpPr>
          <p:spPr>
            <a:xfrm>
              <a:off x="8747064" y="5082732"/>
              <a:ext cx="228600" cy="2286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8747064" y="5348390"/>
              <a:ext cx="228600" cy="2286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8747064" y="5605528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8747064" y="5876935"/>
              <a:ext cx="228600" cy="2286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730208" y="6074020"/>
              <a:ext cx="10311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85000"/>
                    </a:schemeClr>
                  </a:solidFill>
                </a:rPr>
                <a:t>technical</a:t>
              </a:r>
              <a:endParaRPr 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8747064" y="6143485"/>
              <a:ext cx="228600" cy="2286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815834" y="5789471"/>
              <a:ext cx="8731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85000"/>
                    </a:schemeClr>
                  </a:solidFill>
                </a:rPr>
                <a:t>coating</a:t>
              </a:r>
              <a:endParaRPr 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568646" y="5513801"/>
              <a:ext cx="12301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85000"/>
                    </a:schemeClr>
                  </a:solidFill>
                </a:rPr>
                <a:t>suspension</a:t>
              </a:r>
              <a:endParaRPr 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666140" y="4988610"/>
              <a:ext cx="1042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85000"/>
                    </a:schemeClr>
                  </a:solidFill>
                </a:rPr>
                <a:t>quantum</a:t>
              </a:r>
              <a:endParaRPr 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573385" y="5245985"/>
              <a:ext cx="11909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chemeClr val="bg1">
                      <a:lumMod val="85000"/>
                    </a:schemeClr>
                  </a:solidFill>
                </a:rPr>
                <a:t>newtonian</a:t>
              </a:r>
              <a:endParaRPr 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M. Evans, May 2015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 comes next for LIGO?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3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²"/>
            </a:pPr>
            <a:r>
              <a:rPr lang="en-US" dirty="0" smtClean="0"/>
              <a:t>Lisa Barsotti </a:t>
            </a:r>
            <a:br>
              <a:rPr lang="en-US" dirty="0" smtClean="0"/>
            </a:br>
            <a:r>
              <a:rPr lang="en-US" dirty="0" smtClean="0"/>
              <a:t>Focus on high-frequency sources 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charset="2"/>
              <a:buChar char="²"/>
            </a:pPr>
            <a:r>
              <a:rPr lang="en-US" dirty="0" smtClean="0"/>
              <a:t>Stefan Ballmer </a:t>
            </a:r>
            <a:br>
              <a:rPr lang="en-US" dirty="0" smtClean="0"/>
            </a:br>
            <a:r>
              <a:rPr lang="en-US" dirty="0" smtClean="0"/>
              <a:t> Targeting mid-frequency sources </a:t>
            </a:r>
            <a:br>
              <a:rPr lang="en-US" dirty="0" smtClean="0"/>
            </a:br>
            <a:endParaRPr lang="en-US" dirty="0" smtClean="0"/>
          </a:p>
          <a:p>
            <a:pPr>
              <a:buFont typeface="Wingdings" charset="2"/>
              <a:buChar char="²"/>
            </a:pPr>
            <a:r>
              <a:rPr lang="en-US" dirty="0" err="1" smtClean="0"/>
              <a:t>Rana</a:t>
            </a:r>
            <a:r>
              <a:rPr lang="en-US" dirty="0" smtClean="0"/>
              <a:t> </a:t>
            </a:r>
            <a:r>
              <a:rPr lang="en-US" dirty="0" err="1" smtClean="0"/>
              <a:t>Adhikari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What can be done for low-frequency sources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6DC6-A8F4-6A48-ACB5-9DB2BC8D9CFA}" type="slidenum">
              <a:rPr lang="en-US" smtClean="0"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M. Evans, May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 comes next for LIGO?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98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limiting this discussion to short term</a:t>
            </a:r>
          </a:p>
          <a:p>
            <a:pPr lvl="1"/>
            <a:r>
              <a:rPr lang="en-US" dirty="0" smtClean="0"/>
              <a:t>but we are thinking long term</a:t>
            </a:r>
          </a:p>
          <a:p>
            <a:pPr lvl="2"/>
            <a:r>
              <a:rPr lang="en-US" dirty="0" smtClean="0"/>
              <a:t>all of these upgrades play a role in improving next generation detectors</a:t>
            </a:r>
          </a:p>
          <a:p>
            <a:endParaRPr lang="en-US" dirty="0"/>
          </a:p>
          <a:p>
            <a:r>
              <a:rPr lang="en-US" dirty="0"/>
              <a:t>Time and cost estimates are </a:t>
            </a:r>
            <a:r>
              <a:rPr lang="en-US" dirty="0" smtClean="0"/>
              <a:t>rough</a:t>
            </a:r>
          </a:p>
          <a:p>
            <a:pPr lvl="1"/>
            <a:r>
              <a:rPr lang="en-US" dirty="0" smtClean="0"/>
              <a:t> within a factor </a:t>
            </a:r>
            <a:r>
              <a:rPr lang="en-US" dirty="0"/>
              <a:t>of </a:t>
            </a:r>
            <a:r>
              <a:rPr lang="en-US" dirty="0" smtClean="0"/>
              <a:t>2-3 in most cases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6DC6-A8F4-6A48-ACB5-9DB2BC8D9CFA}" type="slidenum">
              <a:rPr lang="en-US" smtClean="0"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M. Evans, May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 comes next for LIGO?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47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3360</TotalTime>
  <Words>377</Words>
  <Application>Microsoft Office PowerPoint</Application>
  <PresentationFormat>On-screen Show (4:3)</PresentationFormat>
  <Paragraphs>102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Candara</vt:lpstr>
      <vt:lpstr>Wingdings</vt:lpstr>
      <vt:lpstr>Office Theme</vt:lpstr>
      <vt:lpstr>PowerPoint Presentation</vt:lpstr>
      <vt:lpstr>PowerPoint Presentation</vt:lpstr>
      <vt:lpstr>Different sources motivate different improvements</vt:lpstr>
      <vt:lpstr>Advanced LIGO fundamental noises</vt:lpstr>
      <vt:lpstr>Overview of possible improvements</vt:lpstr>
      <vt:lpstr>Many Improvements also  Serve as Risk Mitigation</vt:lpstr>
      <vt:lpstr>New Designs Offer Flexibility</vt:lpstr>
      <vt:lpstr>Agenda</vt:lpstr>
      <vt:lpstr>Limitations</vt:lpstr>
      <vt:lpstr>PowerPoint Presentation</vt:lpstr>
    </vt:vector>
  </TitlesOfParts>
  <Company>MIT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Barsotti</dc:creator>
  <cp:lastModifiedBy>Peter Shawhan</cp:lastModifiedBy>
  <cp:revision>93</cp:revision>
  <dcterms:created xsi:type="dcterms:W3CDTF">2015-05-03T13:59:50Z</dcterms:created>
  <dcterms:modified xsi:type="dcterms:W3CDTF">2015-05-07T22:12:30Z</dcterms:modified>
</cp:coreProperties>
</file>