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7"/>
  </p:notesMasterIdLst>
  <p:handoutMasterIdLst>
    <p:handoutMasterId r:id="rId28"/>
  </p:handoutMasterIdLst>
  <p:sldIdLst>
    <p:sldId id="272" r:id="rId2"/>
    <p:sldId id="610" r:id="rId3"/>
    <p:sldId id="611" r:id="rId4"/>
    <p:sldId id="642" r:id="rId5"/>
    <p:sldId id="641" r:id="rId6"/>
    <p:sldId id="613" r:id="rId7"/>
    <p:sldId id="614" r:id="rId8"/>
    <p:sldId id="615" r:id="rId9"/>
    <p:sldId id="622" r:id="rId10"/>
    <p:sldId id="623" r:id="rId11"/>
    <p:sldId id="624" r:id="rId12"/>
    <p:sldId id="628" r:id="rId13"/>
    <p:sldId id="625" r:id="rId14"/>
    <p:sldId id="636" r:id="rId15"/>
    <p:sldId id="626" r:id="rId16"/>
    <p:sldId id="634" r:id="rId17"/>
    <p:sldId id="635" r:id="rId18"/>
    <p:sldId id="629" r:id="rId19"/>
    <p:sldId id="643" r:id="rId20"/>
    <p:sldId id="645" r:id="rId21"/>
    <p:sldId id="644" r:id="rId22"/>
    <p:sldId id="632" r:id="rId23"/>
    <p:sldId id="633" r:id="rId24"/>
    <p:sldId id="637" r:id="rId25"/>
    <p:sldId id="639" r:id="rId26"/>
  </p:sldIdLst>
  <p:sldSz cx="9144000" cy="6858000" type="screen4x3"/>
  <p:notesSz cx="9236075" cy="7010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353"/>
    <a:srgbClr val="B4DE86"/>
    <a:srgbClr val="FFCC00"/>
    <a:srgbClr val="9BB3FF"/>
    <a:srgbClr val="8BA7FF"/>
    <a:srgbClr val="9B9515"/>
    <a:srgbClr val="0000CC"/>
    <a:srgbClr val="5D84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2" autoAdjust="0"/>
    <p:restoredTop sz="94894" autoAdjust="0"/>
  </p:normalViewPr>
  <p:slideViewPr>
    <p:cSldViewPr>
      <p:cViewPr>
        <p:scale>
          <a:sx n="100" d="100"/>
          <a:sy n="100" d="100"/>
        </p:scale>
        <p:origin x="-3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806" y="-96"/>
      </p:cViewPr>
      <p:guideLst>
        <p:guide orient="horz" pos="220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0813" y="0"/>
            <a:ext cx="40036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036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212ACDCE-9A58-42CD-8AEE-CDB4D5E5B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70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0813" y="0"/>
            <a:ext cx="40036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3330575"/>
            <a:ext cx="7388225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036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0813" y="6657975"/>
            <a:ext cx="40036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B6814DD9-2EB2-46BF-867D-77E4B4160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6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8BA11C-AFF5-49F3-9124-510D88F585DB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56EE4B-BCB7-4690-96FC-638C1252E3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1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May 7,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Silver Spring, MD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EF606-A085-4D4D-BA89-6AB29DB7866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May 7,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Silver Spring, MD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F2B64-D3CC-43B5-906C-A2543B67F48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2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Silver Spring, MD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94605A6-7C1C-439F-8A79-D7F9FD88BF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0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B0E799-3DCC-4FC0-A322-1AA7E2B0FE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6C69C9-5D1E-43EE-8574-88F7348A74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2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B3B867-FBEA-4CE0-AA76-BD74B4D82A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0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39D2D1-DE44-447A-8CED-EE841C5174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4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May 7,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Silver Spring, MD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BFF3D-A43E-418C-864C-B86F9F1A356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9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May 7, 2015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Silver Spring, MD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78635-3884-4991-9537-C58D0BF0CF8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6415088"/>
            <a:ext cx="9144000" cy="4429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F30FE4-4AF3-49C3-8732-B61EE7A2CD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8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2057400"/>
            <a:ext cx="9144000" cy="13716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2"/>
                </a:solidFill>
              </a:rPr>
              <a:t>Dawn of GW Astrophysics:</a:t>
            </a:r>
          </a:p>
          <a:p>
            <a:pPr eaLnBrk="1" hangingPunct="1"/>
            <a:r>
              <a:rPr lang="en-US" sz="3600" b="1" dirty="0" smtClean="0">
                <a:solidFill>
                  <a:schemeClr val="tx2"/>
                </a:solidFill>
              </a:rPr>
              <a:t>Multi-messenger Astronomy</a:t>
            </a:r>
          </a:p>
        </p:txBody>
      </p:sp>
      <p:sp>
        <p:nvSpPr>
          <p:cNvPr id="1331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latin typeface="Tw Cen MT" pitchFamily="34" charset="0"/>
              </a:rPr>
              <a:t>May 7, 2015</a:t>
            </a:r>
            <a:endParaRPr lang="en-US" dirty="0" smtClean="0">
              <a:latin typeface="Tw Cen MT" pitchFamily="34" charset="0"/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latin typeface="Tw Cen MT" pitchFamily="34" charset="0"/>
              </a:rPr>
              <a:t>Silver Spring, MD</a:t>
            </a:r>
            <a:endParaRPr lang="en-US" dirty="0" smtClean="0">
              <a:latin typeface="Tw Cen MT" pitchFamily="34" charset="0"/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F9F63E-FDB0-44CA-8ACC-23A233822ED1}" type="slidenum">
              <a:rPr lang="en-US" smtClean="0">
                <a:latin typeface="Tw Cen MT" pitchFamily="34" charset="0"/>
              </a:rPr>
              <a:pPr eaLnBrk="1" hangingPunct="1"/>
              <a:t>1</a:t>
            </a:fld>
            <a:endParaRPr lang="en-US" dirty="0" smtClean="0">
              <a:latin typeface="Tw Cen MT" pitchFamily="34" charset="0"/>
            </a:endParaRPr>
          </a:p>
        </p:txBody>
      </p:sp>
      <p:pic>
        <p:nvPicPr>
          <p:cNvPr id="13317" name="Picture 21" descr="Web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1377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228600" y="3733800"/>
            <a:ext cx="85344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</a:rPr>
              <a:t>Jonah </a:t>
            </a:r>
            <a:r>
              <a:rPr lang="en-US" sz="2800" dirty="0" smtClean="0">
                <a:solidFill>
                  <a:schemeClr val="tx2"/>
                </a:solidFill>
              </a:rPr>
              <a:t>Kanner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LIGO Lab - Caltech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13320" name="Group 4"/>
          <p:cNvGrpSpPr>
            <a:grpSpLocks/>
          </p:cNvGrpSpPr>
          <p:nvPr/>
        </p:nvGrpSpPr>
        <p:grpSpPr bwMode="auto">
          <a:xfrm>
            <a:off x="2706688" y="5437188"/>
            <a:ext cx="3657600" cy="593725"/>
            <a:chOff x="2895600" y="5493544"/>
            <a:chExt cx="3657600" cy="593725"/>
          </a:xfrm>
        </p:grpSpPr>
        <p:sp>
          <p:nvSpPr>
            <p:cNvPr id="13324" name="Rectangle 3"/>
            <p:cNvSpPr>
              <a:spLocks noChangeArrowheads="1"/>
            </p:cNvSpPr>
            <p:nvPr/>
          </p:nvSpPr>
          <p:spPr bwMode="auto">
            <a:xfrm>
              <a:off x="2895600" y="5493544"/>
              <a:ext cx="3657600" cy="59372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25" name="Group 26"/>
            <p:cNvGrpSpPr>
              <a:grpSpLocks/>
            </p:cNvGrpSpPr>
            <p:nvPr/>
          </p:nvGrpSpPr>
          <p:grpSpPr bwMode="auto">
            <a:xfrm>
              <a:off x="3048000" y="5576094"/>
              <a:ext cx="1066800" cy="454025"/>
              <a:chOff x="4800" y="3408"/>
              <a:chExt cx="672" cy="286"/>
            </a:xfrm>
          </p:grpSpPr>
          <p:sp>
            <p:nvSpPr>
              <p:cNvPr id="13327" name="Rectangle 11"/>
              <p:cNvSpPr>
                <a:spLocks noChangeArrowheads="1"/>
              </p:cNvSpPr>
              <p:nvPr/>
            </p:nvSpPr>
            <p:spPr bwMode="auto">
              <a:xfrm>
                <a:off x="4848" y="3408"/>
                <a:ext cx="528" cy="19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 defTabSz="457200" eaLnBrk="0" hangingPunct="0">
                  <a:lnSpc>
                    <a:spcPct val="95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2400">
                  <a:solidFill>
                    <a:schemeClr val="bg1"/>
                  </a:solidFill>
                  <a:latin typeface="Times New Roman" pitchFamily="18" charset="0"/>
                  <a:cs typeface="Lucida Sans Unicode" pitchFamily="34" charset="0"/>
                </a:endParaRPr>
              </a:p>
            </p:txBody>
          </p:sp>
          <p:pic>
            <p:nvPicPr>
              <p:cNvPr id="13328" name="Picture 18" descr="LSC_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3408"/>
                <a:ext cx="67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26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645943"/>
              <a:ext cx="14478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6553200" y="60198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LIGO-G1500579</a:t>
            </a:r>
            <a:r>
              <a:rPr lang="en-US" b="1" smtClean="0"/>
              <a:t>-v6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GRB all-sky coverage: </a:t>
            </a:r>
            <a:r>
              <a:rPr lang="en-US" dirty="0" err="1" smtClean="0"/>
              <a:t>CubeSats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 GRB observatories (Fermi, Swift) may not last through this era</a:t>
            </a:r>
          </a:p>
          <a:p>
            <a:r>
              <a:rPr lang="en-US" dirty="0" smtClean="0"/>
              <a:t>Space agencies will </a:t>
            </a:r>
            <a:r>
              <a:rPr lang="en-US" i="1" dirty="0" smtClean="0"/>
              <a:t>probably</a:t>
            </a:r>
            <a:r>
              <a:rPr lang="en-US" dirty="0"/>
              <a:t> </a:t>
            </a:r>
            <a:r>
              <a:rPr lang="en-US" dirty="0" smtClean="0"/>
              <a:t>continue observing GRBs</a:t>
            </a:r>
          </a:p>
          <a:p>
            <a:pPr lvl="1"/>
            <a:r>
              <a:rPr lang="en-US" dirty="0" smtClean="0"/>
              <a:t>Many proposed missions</a:t>
            </a:r>
          </a:p>
          <a:p>
            <a:pPr lvl="1"/>
            <a:r>
              <a:rPr lang="en-US" dirty="0" smtClean="0"/>
              <a:t>SVOM scheduled for 2021</a:t>
            </a:r>
          </a:p>
          <a:p>
            <a:r>
              <a:rPr lang="en-US" dirty="0" err="1" smtClean="0"/>
              <a:t>CubeSats</a:t>
            </a:r>
            <a:r>
              <a:rPr lang="en-US" dirty="0" smtClean="0"/>
              <a:t> could fill a potential gap</a:t>
            </a:r>
            <a:endParaRPr lang="en-US" dirty="0"/>
          </a:p>
          <a:p>
            <a:pPr lvl="1"/>
            <a:r>
              <a:rPr lang="en-US" dirty="0" smtClean="0"/>
              <a:t>All-sky GRB monitoring</a:t>
            </a:r>
            <a:r>
              <a:rPr lang="en-US" dirty="0"/>
              <a:t> </a:t>
            </a:r>
            <a:r>
              <a:rPr lang="en-US" dirty="0" smtClean="0"/>
              <a:t>… in a box!</a:t>
            </a:r>
          </a:p>
          <a:p>
            <a:pPr lvl="1"/>
            <a:r>
              <a:rPr lang="en-US" dirty="0"/>
              <a:t>Low cost </a:t>
            </a:r>
            <a:r>
              <a:rPr lang="en-US" dirty="0" smtClean="0"/>
              <a:t>point</a:t>
            </a:r>
          </a:p>
          <a:p>
            <a:r>
              <a:rPr lang="en-US" dirty="0" smtClean="0"/>
              <a:t>Proposal in progress from </a:t>
            </a:r>
            <a:br>
              <a:rPr lang="en-US" dirty="0" smtClean="0"/>
            </a:br>
            <a:r>
              <a:rPr lang="en-US" dirty="0" smtClean="0"/>
              <a:t>Goddard</a:t>
            </a:r>
          </a:p>
          <a:p>
            <a:pPr lvl="1"/>
            <a:r>
              <a:rPr lang="en-US" dirty="0" smtClean="0"/>
              <a:t>PI: Jeremy Perkins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2592" r="25926"/>
          <a:stretch/>
        </p:blipFill>
        <p:spPr>
          <a:xfrm>
            <a:off x="6019800" y="4126950"/>
            <a:ext cx="3124200" cy="276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2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Data Mining and Follow-up for big surveys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Finding a </a:t>
            </a:r>
            <a:r>
              <a:rPr lang="en-US" dirty="0" err="1" smtClean="0"/>
              <a:t>kilonova</a:t>
            </a:r>
            <a:r>
              <a:rPr lang="en-US" dirty="0" smtClean="0"/>
              <a:t> demands survey in the red or infrared</a:t>
            </a:r>
          </a:p>
          <a:p>
            <a:r>
              <a:rPr lang="en-US" dirty="0" smtClean="0"/>
              <a:t>Modern/Future surveys should be capable </a:t>
            </a:r>
          </a:p>
          <a:p>
            <a:pPr lvl="1"/>
            <a:r>
              <a:rPr lang="en-US" dirty="0" smtClean="0"/>
              <a:t>Pan-STARRS, ZTF, </a:t>
            </a:r>
            <a:r>
              <a:rPr lang="en-US" b="1" dirty="0" smtClean="0">
                <a:solidFill>
                  <a:srgbClr val="1F497D"/>
                </a:solidFill>
              </a:rPr>
              <a:t>DES, LSST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Data rates will be … big  </a:t>
            </a:r>
            <a:endParaRPr lang="en-US" sz="1800" dirty="0"/>
          </a:p>
          <a:p>
            <a:pPr lvl="1"/>
            <a:r>
              <a:rPr lang="en-US" dirty="0" smtClean="0"/>
              <a:t>20 TB per night (LSST)</a:t>
            </a:r>
          </a:p>
          <a:p>
            <a:pPr lvl="1"/>
            <a:r>
              <a:rPr lang="en-US" dirty="0" smtClean="0"/>
              <a:t>400 GB per night (DES)</a:t>
            </a:r>
          </a:p>
          <a:p>
            <a:r>
              <a:rPr lang="en-US" b="1" dirty="0" smtClean="0">
                <a:solidFill>
                  <a:srgbClr val="1F497D"/>
                </a:solidFill>
              </a:rPr>
              <a:t>False </a:t>
            </a:r>
            <a:r>
              <a:rPr lang="en-US" b="1" dirty="0">
                <a:solidFill>
                  <a:srgbClr val="1F497D"/>
                </a:solidFill>
              </a:rPr>
              <a:t>positives will be a major issue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May be an opportunity to provide </a:t>
            </a:r>
            <a:r>
              <a:rPr lang="en-US" b="1" dirty="0" smtClean="0">
                <a:solidFill>
                  <a:srgbClr val="1F497D"/>
                </a:solidFill>
              </a:rPr>
              <a:t>specialized computing </a:t>
            </a:r>
            <a:r>
              <a:rPr lang="en-US" dirty="0" smtClean="0"/>
              <a:t>hardware/software for GW counterparts</a:t>
            </a:r>
          </a:p>
          <a:p>
            <a:r>
              <a:rPr lang="en-US" dirty="0" smtClean="0"/>
              <a:t>May need resources for </a:t>
            </a:r>
            <a:r>
              <a:rPr lang="en-US" dirty="0" err="1" smtClean="0"/>
              <a:t>kilonova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rgbClr val="1F497D"/>
                </a:solidFill>
              </a:rPr>
              <a:t>c</a:t>
            </a:r>
            <a:r>
              <a:rPr lang="en-US" b="1" dirty="0" smtClean="0">
                <a:solidFill>
                  <a:srgbClr val="1F497D"/>
                </a:solidFill>
              </a:rPr>
              <a:t>andidate validation and photometric follow-up</a:t>
            </a:r>
          </a:p>
          <a:p>
            <a:pPr lvl="1"/>
            <a:r>
              <a:rPr lang="en-US" dirty="0" smtClean="0"/>
              <a:t>People, telescopes, and/or computers may all be needed</a:t>
            </a:r>
          </a:p>
          <a:p>
            <a:pPr lvl="1"/>
            <a:r>
              <a:rPr lang="en-US" dirty="0" smtClean="0"/>
              <a:t>Build/re-purpose </a:t>
            </a:r>
            <a:r>
              <a:rPr lang="en-US" b="1" dirty="0" smtClean="0">
                <a:solidFill>
                  <a:srgbClr val="1F497D"/>
                </a:solidFill>
              </a:rPr>
              <a:t>a dedicated, ~2 m follow-up instrument?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583" r="10000"/>
          <a:stretch/>
        </p:blipFill>
        <p:spPr>
          <a:xfrm>
            <a:off x="6629400" y="1600200"/>
            <a:ext cx="2362200" cy="2237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9400" y="3505200"/>
            <a:ext cx="23622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Palomar 60 inch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749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5-01 at 12.30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48000"/>
            <a:ext cx="3276600" cy="2581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Collect / Curate / Validate Galaxy Catalog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Some facilities may depend on a galaxy catalog to find LIGO counterparts</a:t>
            </a:r>
          </a:p>
          <a:p>
            <a:pPr lvl="1"/>
            <a:r>
              <a:rPr lang="en-US" dirty="0" smtClean="0"/>
              <a:t>Swift, JWST (?), 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validated, public catalog enables:</a:t>
            </a:r>
          </a:p>
          <a:p>
            <a:pPr lvl="1"/>
            <a:r>
              <a:rPr lang="en-US" dirty="0" smtClean="0"/>
              <a:t>Enhanced LIGO data products</a:t>
            </a:r>
          </a:p>
          <a:p>
            <a:pPr lvl="1"/>
            <a:r>
              <a:rPr lang="en-US" dirty="0" smtClean="0"/>
              <a:t>Small FOV instruments to seek </a:t>
            </a:r>
            <a:br>
              <a:rPr lang="en-US" dirty="0" smtClean="0"/>
            </a:br>
            <a:r>
              <a:rPr lang="en-US" dirty="0" smtClean="0"/>
              <a:t>candidates</a:t>
            </a:r>
          </a:p>
          <a:p>
            <a:pPr lvl="1"/>
            <a:r>
              <a:rPr lang="en-US" dirty="0" smtClean="0"/>
              <a:t>A range of studies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Work on this already in progress </a:t>
            </a:r>
            <a:br>
              <a:rPr lang="en-US" dirty="0" smtClean="0"/>
            </a:br>
            <a:r>
              <a:rPr lang="en-US" dirty="0" smtClean="0"/>
              <a:t>(e.g. </a:t>
            </a:r>
            <a:r>
              <a:rPr lang="en-US" dirty="0" err="1" smtClean="0"/>
              <a:t>Kasliwal</a:t>
            </a:r>
            <a:r>
              <a:rPr lang="en-US" dirty="0" smtClean="0"/>
              <a:t>), but </a:t>
            </a:r>
            <a:br>
              <a:rPr lang="en-US" dirty="0" smtClean="0"/>
            </a:br>
            <a:r>
              <a:rPr lang="en-US" b="1" dirty="0" smtClean="0">
                <a:solidFill>
                  <a:srgbClr val="1F497D"/>
                </a:solidFill>
              </a:rPr>
              <a:t>extra resources needed to collect, </a:t>
            </a:r>
            <a:r>
              <a:rPr lang="en-US" b="1" dirty="0">
                <a:solidFill>
                  <a:srgbClr val="1F497D"/>
                </a:solidFill>
              </a:rPr>
              <a:t/>
            </a:r>
            <a:br>
              <a:rPr lang="en-US" b="1" dirty="0">
                <a:solidFill>
                  <a:srgbClr val="1F497D"/>
                </a:solidFill>
              </a:rPr>
            </a:br>
            <a:r>
              <a:rPr lang="en-US" b="1" dirty="0" smtClean="0">
                <a:solidFill>
                  <a:srgbClr val="1F497D"/>
                </a:solidFill>
              </a:rPr>
              <a:t>validate, and curate a catalog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30480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Bartos</a:t>
            </a:r>
            <a:r>
              <a:rPr lang="en-US" sz="1400" dirty="0" smtClean="0"/>
              <a:t> et. al.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923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Events -&gt; More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EM counterpart rate will be a fraction of LIGO BNS rate</a:t>
            </a:r>
          </a:p>
          <a:p>
            <a:pPr lvl="1"/>
            <a:r>
              <a:rPr lang="en-US" dirty="0" smtClean="0"/>
              <a:t>Coincident GRBs will be ~2% of LIGO BNS rate</a:t>
            </a:r>
          </a:p>
          <a:p>
            <a:pPr lvl="1"/>
            <a:r>
              <a:rPr lang="en-US" dirty="0" smtClean="0"/>
              <a:t>As a </a:t>
            </a:r>
            <a:r>
              <a:rPr lang="en-US" i="1" dirty="0" smtClean="0"/>
              <a:t>guess,</a:t>
            </a:r>
            <a:r>
              <a:rPr lang="en-US" dirty="0" smtClean="0"/>
              <a:t> </a:t>
            </a:r>
            <a:r>
              <a:rPr lang="en-US" dirty="0"/>
              <a:t>o</a:t>
            </a:r>
            <a:r>
              <a:rPr lang="en-US" dirty="0" smtClean="0"/>
              <a:t>bserved </a:t>
            </a:r>
            <a:r>
              <a:rPr lang="en-US" dirty="0" err="1" smtClean="0"/>
              <a:t>Kilonovae</a:t>
            </a:r>
            <a:r>
              <a:rPr lang="en-US" dirty="0" smtClean="0"/>
              <a:t> will be ~10% of LIGO BNS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Small number of observed EM counterparts: </a:t>
            </a:r>
            <a:br>
              <a:rPr lang="en-US" dirty="0" smtClean="0"/>
            </a:br>
            <a:r>
              <a:rPr lang="en-US" dirty="0" smtClean="0"/>
              <a:t>                                                                      &lt; 10 per year </a:t>
            </a:r>
          </a:p>
          <a:p>
            <a:r>
              <a:rPr lang="en-US" dirty="0" smtClean="0"/>
              <a:t>30% gain in </a:t>
            </a:r>
            <a:r>
              <a:rPr lang="en-US" b="1" dirty="0" smtClean="0">
                <a:solidFill>
                  <a:schemeClr val="tx2"/>
                </a:solidFill>
              </a:rPr>
              <a:t>LIGO BNS range</a:t>
            </a:r>
            <a:r>
              <a:rPr lang="en-US" dirty="0" smtClean="0"/>
              <a:t> would double this!</a:t>
            </a:r>
          </a:p>
          <a:p>
            <a:pPr lvl="1"/>
            <a:r>
              <a:rPr lang="en-US" dirty="0" smtClean="0"/>
              <a:t>A small change in LIGO sensitivity makes  a big difference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Probably means improving low frequency (20-300 Hz) sensitivity</a:t>
            </a:r>
          </a:p>
          <a:p>
            <a:pPr lvl="1"/>
            <a:r>
              <a:rPr lang="en-US" b="1" dirty="0" smtClean="0">
                <a:solidFill>
                  <a:srgbClr val="1F497D"/>
                </a:solidFill>
              </a:rPr>
              <a:t>FOM: BNS Range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4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 GW sensitivity across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Search area very sensitive to number of </a:t>
            </a:r>
            <a:br>
              <a:rPr lang="en-US" dirty="0" smtClean="0"/>
            </a:br>
            <a:r>
              <a:rPr lang="en-US" b="1" dirty="0" smtClean="0">
                <a:solidFill>
                  <a:srgbClr val="1F497D"/>
                </a:solidFill>
              </a:rPr>
              <a:t>equally sensitive detectors</a:t>
            </a:r>
            <a:r>
              <a:rPr lang="en-US" b="1" dirty="0" smtClean="0"/>
              <a:t> </a:t>
            </a:r>
            <a:r>
              <a:rPr lang="en-US" dirty="0" smtClean="0"/>
              <a:t>in network</a:t>
            </a:r>
          </a:p>
          <a:p>
            <a:pPr lvl="1"/>
            <a:r>
              <a:rPr lang="en-US" dirty="0" smtClean="0"/>
              <a:t>2 IFO -&gt; ~400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deg</a:t>
            </a:r>
            <a:endParaRPr lang="en-US" dirty="0" smtClean="0"/>
          </a:p>
          <a:p>
            <a:pPr lvl="1"/>
            <a:r>
              <a:rPr lang="en-US" dirty="0" smtClean="0"/>
              <a:t>3 IFO -&gt; ~100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deg</a:t>
            </a:r>
            <a:endParaRPr lang="en-US" dirty="0" smtClean="0"/>
          </a:p>
          <a:p>
            <a:pPr lvl="1"/>
            <a:r>
              <a:rPr lang="en-US" dirty="0" smtClean="0"/>
              <a:t>4 IFO -&gt; ~10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Improving poorest performing detector </a:t>
            </a:r>
            <a:r>
              <a:rPr lang="en-US" dirty="0" smtClean="0"/>
              <a:t>may be best “bang-for-buck” for multi-messenger astronomy if</a:t>
            </a:r>
            <a:r>
              <a:rPr lang="en-US" b="1" dirty="0" smtClean="0"/>
              <a:t> </a:t>
            </a:r>
            <a:r>
              <a:rPr lang="en-US" dirty="0" smtClean="0"/>
              <a:t>detections are common-place </a:t>
            </a:r>
          </a:p>
          <a:p>
            <a:pPr lvl="1"/>
            <a:r>
              <a:rPr lang="en-US" dirty="0" smtClean="0"/>
              <a:t>If detections are very few, may be better to improve </a:t>
            </a:r>
            <a:br>
              <a:rPr lang="en-US" dirty="0" smtClean="0"/>
            </a:br>
            <a:r>
              <a:rPr lang="en-US" dirty="0" smtClean="0"/>
              <a:t>2 most sensitive detectors to improve rates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3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SNR at the merger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</a:t>
            </a:r>
            <a:r>
              <a:rPr lang="en-US" dirty="0" smtClean="0"/>
              <a:t>igh SNR events help with big questions</a:t>
            </a:r>
          </a:p>
          <a:p>
            <a:pPr lvl="1"/>
            <a:r>
              <a:rPr lang="en-US" dirty="0" smtClean="0"/>
              <a:t>NS equation of state, parameter estimation, tests of GR </a:t>
            </a:r>
          </a:p>
          <a:p>
            <a:pPr lvl="1"/>
            <a:r>
              <a:rPr lang="en-US" dirty="0" smtClean="0"/>
              <a:t>Small gains in sensitivity could make a big impact</a:t>
            </a:r>
          </a:p>
          <a:p>
            <a:pPr lvl="1"/>
            <a:r>
              <a:rPr lang="en-US" dirty="0" smtClean="0"/>
              <a:t>SNR 20 is a lot better than SNR 12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Lots of interesting science at moment of merger</a:t>
            </a:r>
          </a:p>
          <a:p>
            <a:pPr lvl="1"/>
            <a:r>
              <a:rPr lang="en-US" dirty="0" smtClean="0"/>
              <a:t>Tidal stretching, NS resonant frequencies, extreme gravity</a:t>
            </a:r>
          </a:p>
          <a:p>
            <a:pPr lvl="1"/>
            <a:r>
              <a:rPr lang="en-US" dirty="0"/>
              <a:t>Key for position </a:t>
            </a:r>
            <a:r>
              <a:rPr lang="en-US" dirty="0" smtClean="0"/>
              <a:t>reconstruction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Points to improvements at </a:t>
            </a:r>
            <a:r>
              <a:rPr lang="en-US" b="1" dirty="0" smtClean="0">
                <a:solidFill>
                  <a:srgbClr val="1F497D"/>
                </a:solidFill>
              </a:rPr>
              <a:t>LIGO high frequency</a:t>
            </a:r>
          </a:p>
          <a:p>
            <a:pPr lvl="1"/>
            <a:r>
              <a:rPr lang="en-US" dirty="0" smtClean="0"/>
              <a:t>1-3 kHz range</a:t>
            </a:r>
          </a:p>
          <a:p>
            <a:pPr lvl="1"/>
            <a:r>
              <a:rPr lang="en-US" dirty="0" smtClean="0"/>
              <a:t>May also be a key range for </a:t>
            </a:r>
            <a:r>
              <a:rPr lang="en-US" dirty="0" smtClean="0">
                <a:solidFill>
                  <a:srgbClr val="1F497D"/>
                </a:solidFill>
              </a:rPr>
              <a:t>galactic events</a:t>
            </a:r>
            <a:r>
              <a:rPr lang="en-US" dirty="0" smtClean="0"/>
              <a:t>, if we find them!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2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Improving the GW network benefits multi-messenger astronomy</a:t>
            </a:r>
          </a:p>
          <a:p>
            <a:pPr lvl="1"/>
            <a:r>
              <a:rPr lang="en-US" dirty="0" smtClean="0"/>
              <a:t>Improve BNS range for more sources</a:t>
            </a:r>
          </a:p>
          <a:p>
            <a:pPr lvl="1"/>
            <a:r>
              <a:rPr lang="en-US" dirty="0" smtClean="0"/>
              <a:t>Match sensitivity across network for localization</a:t>
            </a:r>
          </a:p>
          <a:p>
            <a:pPr lvl="1"/>
            <a:r>
              <a:rPr lang="en-US" dirty="0" smtClean="0"/>
              <a:t>Improve high freq. noise for more SNR at merger</a:t>
            </a:r>
          </a:p>
          <a:p>
            <a:r>
              <a:rPr lang="en-US" b="1" dirty="0" smtClean="0">
                <a:solidFill>
                  <a:srgbClr val="1F497D"/>
                </a:solidFill>
              </a:rPr>
              <a:t>Could try to patch “holes” in EM landscape</a:t>
            </a:r>
          </a:p>
          <a:p>
            <a:pPr lvl="1"/>
            <a:r>
              <a:rPr lang="en-US" dirty="0" err="1" smtClean="0"/>
              <a:t>CubeSats</a:t>
            </a:r>
            <a:r>
              <a:rPr lang="en-US" dirty="0" smtClean="0"/>
              <a:t> to monitor for GRBs</a:t>
            </a:r>
          </a:p>
          <a:p>
            <a:pPr lvl="1"/>
            <a:r>
              <a:rPr lang="en-US" dirty="0" smtClean="0"/>
              <a:t>Follow-up / Data Mining for large NIR surveys</a:t>
            </a:r>
          </a:p>
          <a:p>
            <a:pPr lvl="1"/>
            <a:r>
              <a:rPr lang="en-US" dirty="0" smtClean="0"/>
              <a:t>Validate / Curate galaxy catalog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2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Thank you!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00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6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follow-up bottleneck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" name="Picture 9" descr="Screen Shot 2015-05-05 at 12.38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2895600" cy="27448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3962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deg</a:t>
            </a:r>
            <a:r>
              <a:rPr lang="en-US" dirty="0" smtClean="0"/>
              <a:t> </a:t>
            </a:r>
            <a:r>
              <a:rPr lang="en-US" dirty="0" err="1" smtClean="0"/>
              <a:t>survery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27,000 variable objects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447800"/>
            <a:ext cx="3048000" cy="2235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57600" y="3962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 automated cuts:</a:t>
            </a:r>
          </a:p>
          <a:p>
            <a:r>
              <a:rPr lang="en-US" dirty="0" smtClean="0"/>
              <a:t>43 Candidates</a:t>
            </a:r>
            <a:endParaRPr lang="en-US" dirty="0"/>
          </a:p>
        </p:txBody>
      </p:sp>
      <p:pic>
        <p:nvPicPr>
          <p:cNvPr id="15" name="Picture 14" descr="phd-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9" t="31944" b="18887"/>
          <a:stretch/>
        </p:blipFill>
        <p:spPr>
          <a:xfrm>
            <a:off x="6705600" y="1295400"/>
            <a:ext cx="2057400" cy="25475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05600" y="3810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“Inspection” by graduate student:</a:t>
            </a:r>
          </a:p>
          <a:p>
            <a:r>
              <a:rPr lang="en-US" dirty="0" smtClean="0"/>
              <a:t>7 candidates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9583" r="10000"/>
          <a:stretch/>
        </p:blipFill>
        <p:spPr>
          <a:xfrm>
            <a:off x="3810000" y="5029200"/>
            <a:ext cx="1752600" cy="16597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38800" y="5105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“Narrow Field” follow-up:</a:t>
            </a:r>
            <a:endParaRPr lang="en-US" dirty="0"/>
          </a:p>
          <a:p>
            <a:r>
              <a:rPr lang="en-US" b="1" dirty="0" smtClean="0">
                <a:solidFill>
                  <a:srgbClr val="1F497D"/>
                </a:solidFill>
              </a:rPr>
              <a:t>1 Counterpart + light curve + </a:t>
            </a:r>
            <a:br>
              <a:rPr lang="en-US" b="1" dirty="0" smtClean="0">
                <a:solidFill>
                  <a:srgbClr val="1F497D"/>
                </a:solidFill>
              </a:rPr>
            </a:br>
            <a:r>
              <a:rPr lang="en-US" b="1" dirty="0" smtClean="0">
                <a:solidFill>
                  <a:srgbClr val="1F497D"/>
                </a:solidFill>
              </a:rPr>
              <a:t>photometry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715000"/>
            <a:ext cx="25146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Numbers from </a:t>
            </a:r>
            <a:br>
              <a:rPr lang="en-US" dirty="0" smtClean="0"/>
            </a:br>
            <a:r>
              <a:rPr lang="en-US" dirty="0" smtClean="0"/>
              <a:t>Singer et. al.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9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5 years: 2018-2023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LIGO + Virgo + </a:t>
            </a:r>
            <a:r>
              <a:rPr lang="en-US" dirty="0" err="1" smtClean="0"/>
              <a:t>Kagra</a:t>
            </a:r>
            <a:r>
              <a:rPr lang="en-US" dirty="0" smtClean="0"/>
              <a:t> + LIGO India </a:t>
            </a:r>
          </a:p>
          <a:p>
            <a:r>
              <a:rPr lang="en-US" dirty="0" smtClean="0"/>
              <a:t>3, 4, or 5 detector network!</a:t>
            </a:r>
          </a:p>
          <a:p>
            <a:pPr lvl="1"/>
            <a:r>
              <a:rPr lang="en-US" dirty="0" smtClean="0"/>
              <a:t>BNS Range to ~200 </a:t>
            </a:r>
            <a:r>
              <a:rPr lang="en-US" dirty="0" err="1" smtClean="0"/>
              <a:t>Mpc</a:t>
            </a:r>
            <a:endParaRPr lang="en-US" dirty="0" smtClean="0"/>
          </a:p>
          <a:p>
            <a:pPr lvl="1"/>
            <a:r>
              <a:rPr lang="en-US" dirty="0" smtClean="0"/>
              <a:t>Several to 10’s of detections per year</a:t>
            </a:r>
          </a:p>
          <a:p>
            <a:pPr lvl="1"/>
            <a:r>
              <a:rPr lang="en-US" dirty="0" smtClean="0"/>
              <a:t>Localizations of 10’s to 100’s of sq</a:t>
            </a:r>
            <a:r>
              <a:rPr lang="en-US" dirty="0"/>
              <a:t>.</a:t>
            </a:r>
            <a:r>
              <a:rPr lang="en-US" dirty="0" smtClean="0"/>
              <a:t> deg. </a:t>
            </a:r>
          </a:p>
          <a:p>
            <a:pPr lvl="2"/>
            <a:r>
              <a:rPr lang="en-US" dirty="0" smtClean="0"/>
              <a:t>or better!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ed-shift </a:t>
            </a:r>
            <a:br>
              <a:rPr lang="en-US" dirty="0" smtClean="0"/>
            </a:br>
            <a:r>
              <a:rPr lang="en-US" dirty="0" smtClean="0"/>
              <a:t>measurements for </a:t>
            </a:r>
            <a:br>
              <a:rPr lang="en-US" dirty="0" smtClean="0"/>
            </a:br>
            <a:r>
              <a:rPr lang="en-US" dirty="0" smtClean="0"/>
              <a:t>CBC sources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657600"/>
            <a:ext cx="64008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6019800"/>
            <a:ext cx="1752600" cy="3048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Singer et al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291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Host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Imagine we find some EM+GW signals:</a:t>
            </a:r>
            <a:endParaRPr lang="en-US" dirty="0"/>
          </a:p>
          <a:p>
            <a:r>
              <a:rPr lang="en-US" b="1" dirty="0">
                <a:solidFill>
                  <a:srgbClr val="1F497D"/>
                </a:solidFill>
              </a:rPr>
              <a:t>C</a:t>
            </a:r>
            <a:r>
              <a:rPr lang="en-US" b="1" dirty="0" smtClean="0">
                <a:solidFill>
                  <a:srgbClr val="1F497D"/>
                </a:solidFill>
              </a:rPr>
              <a:t>an</a:t>
            </a:r>
            <a:r>
              <a:rPr lang="en-US" dirty="0" smtClean="0"/>
              <a:t> </a:t>
            </a:r>
            <a:r>
              <a:rPr lang="en-US" b="1" dirty="0">
                <a:solidFill>
                  <a:schemeClr val="tx2"/>
                </a:solidFill>
              </a:rPr>
              <a:t>localize </a:t>
            </a:r>
            <a:r>
              <a:rPr lang="en-US" b="1" dirty="0" smtClean="0">
                <a:solidFill>
                  <a:schemeClr val="tx2"/>
                </a:solidFill>
              </a:rPr>
              <a:t>sources </a:t>
            </a:r>
            <a:r>
              <a:rPr lang="en-US" b="1" dirty="0">
                <a:solidFill>
                  <a:schemeClr val="tx2"/>
                </a:solidFill>
              </a:rPr>
              <a:t>in host </a:t>
            </a:r>
            <a:r>
              <a:rPr lang="en-US" b="1" dirty="0" smtClean="0">
                <a:solidFill>
                  <a:schemeClr val="tx2"/>
                </a:solidFill>
              </a:rPr>
              <a:t>galaxy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What types of galaxies host mergers?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Does </a:t>
            </a:r>
            <a:r>
              <a:rPr lang="en-US" dirty="0"/>
              <a:t>this depend on </a:t>
            </a:r>
            <a:r>
              <a:rPr lang="en-US" dirty="0" smtClean="0"/>
              <a:t>mass/spin parameters?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ells if binaries </a:t>
            </a:r>
            <a:r>
              <a:rPr lang="en-US" dirty="0"/>
              <a:t>trace star </a:t>
            </a:r>
            <a:r>
              <a:rPr lang="en-US" dirty="0" smtClean="0"/>
              <a:t>formation</a:t>
            </a:r>
            <a:endParaRPr lang="en-US" dirty="0"/>
          </a:p>
          <a:p>
            <a:pPr lvl="2"/>
            <a:r>
              <a:rPr lang="en-US" dirty="0" smtClean="0"/>
              <a:t>Is </a:t>
            </a:r>
            <a:r>
              <a:rPr lang="en-US" dirty="0"/>
              <a:t>the merger in an area of active star formation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What type of host galaxy?</a:t>
            </a:r>
          </a:p>
          <a:p>
            <a:pPr lvl="2"/>
            <a:r>
              <a:rPr lang="en-US" dirty="0" smtClean="0"/>
              <a:t>Distinguish NS-NS and NS-BH, which we can’t for </a:t>
            </a:r>
            <a:r>
              <a:rPr lang="en-US" dirty="0"/>
              <a:t>S</a:t>
            </a:r>
            <a:r>
              <a:rPr lang="en-US" dirty="0" smtClean="0"/>
              <a:t>GRBs</a:t>
            </a:r>
            <a:endParaRPr lang="en-US" dirty="0"/>
          </a:p>
          <a:p>
            <a:pPr lvl="1"/>
            <a:r>
              <a:rPr lang="en-US" dirty="0"/>
              <a:t>Is the merger well outside the galaxy?</a:t>
            </a:r>
          </a:p>
          <a:p>
            <a:pPr lvl="2"/>
            <a:r>
              <a:rPr lang="en-US" dirty="0" smtClean="0"/>
              <a:t>Probes </a:t>
            </a:r>
            <a:r>
              <a:rPr lang="en-US" dirty="0"/>
              <a:t>time until </a:t>
            </a:r>
            <a:r>
              <a:rPr lang="en-US" dirty="0" smtClean="0"/>
              <a:t>merger</a:t>
            </a:r>
          </a:p>
          <a:p>
            <a:pPr lvl="2"/>
            <a:r>
              <a:rPr lang="en-US" dirty="0" smtClean="0"/>
              <a:t>Constrain population synthesis</a:t>
            </a:r>
            <a:endParaRPr lang="en-US" dirty="0"/>
          </a:p>
          <a:p>
            <a:pPr lvl="2"/>
            <a:r>
              <a:rPr lang="en-US" dirty="0" smtClean="0"/>
              <a:t>Learn </a:t>
            </a:r>
            <a:r>
              <a:rPr lang="en-US" dirty="0"/>
              <a:t>about strengths of kicks from SN – probes SN </a:t>
            </a:r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 descr="Screen Shot 2015-04-27 at 1.48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5400"/>
            <a:ext cx="2133600" cy="212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2057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Fong, Berger, &amp; Fox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799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Surprise: Galactic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EM bands are dominated by galactic sources</a:t>
            </a:r>
          </a:p>
          <a:p>
            <a:pPr lvl="1"/>
            <a:r>
              <a:rPr lang="en-US" b="1" dirty="0" smtClean="0">
                <a:solidFill>
                  <a:srgbClr val="1F497D"/>
                </a:solidFill>
              </a:rPr>
              <a:t>Maybe GW will be too?</a:t>
            </a:r>
          </a:p>
          <a:p>
            <a:r>
              <a:rPr lang="en-US" dirty="0" smtClean="0"/>
              <a:t>Pulsars, R-modes, neutron star hyper flares …</a:t>
            </a:r>
          </a:p>
          <a:p>
            <a:r>
              <a:rPr lang="en-US" dirty="0" smtClean="0"/>
              <a:t>Much of this would be at high frequencies</a:t>
            </a:r>
          </a:p>
          <a:p>
            <a:pPr lvl="1"/>
            <a:r>
              <a:rPr lang="en-US" dirty="0" smtClean="0"/>
              <a:t>NS resonant frequencies </a:t>
            </a:r>
            <a:br>
              <a:rPr lang="en-US" dirty="0" smtClean="0"/>
            </a:br>
            <a:r>
              <a:rPr lang="en-US" dirty="0" smtClean="0"/>
              <a:t>around ~1-3 kHz</a:t>
            </a:r>
          </a:p>
          <a:p>
            <a:pPr lvl="1"/>
            <a:r>
              <a:rPr lang="en-US" dirty="0" smtClean="0"/>
              <a:t>Supernovae have GW </a:t>
            </a:r>
            <a:br>
              <a:rPr lang="en-US" dirty="0" smtClean="0"/>
            </a:br>
            <a:r>
              <a:rPr lang="en-US" dirty="0" smtClean="0"/>
              <a:t>content up to ~3kHz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648" y="4495800"/>
            <a:ext cx="4592352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41910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Fermi LAT 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3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Radio Pulses / FRBs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variety of models suggest radio emission from NS-NS mergers</a:t>
            </a:r>
          </a:p>
          <a:p>
            <a:endParaRPr lang="en-US" dirty="0"/>
          </a:p>
          <a:p>
            <a:r>
              <a:rPr lang="en-US" dirty="0" smtClean="0"/>
              <a:t>There may be a coherent pulse near the time of merger</a:t>
            </a:r>
          </a:p>
          <a:p>
            <a:pPr lvl="1"/>
            <a:r>
              <a:rPr lang="en-US" dirty="0" smtClean="0"/>
              <a:t>May be a fraction of Fast Radio Bursts (“</a:t>
            </a:r>
            <a:r>
              <a:rPr lang="en-US" dirty="0" err="1" smtClean="0"/>
              <a:t>Lorimer</a:t>
            </a:r>
            <a:r>
              <a:rPr lang="en-US" dirty="0" smtClean="0"/>
              <a:t>” Bursts)</a:t>
            </a:r>
          </a:p>
          <a:p>
            <a:pPr lvl="1"/>
            <a:endParaRPr lang="en-US" dirty="0"/>
          </a:p>
          <a:p>
            <a:r>
              <a:rPr lang="en-US" dirty="0" smtClean="0"/>
              <a:t>Wide field radio arrays may find these in coincidence with GW signal</a:t>
            </a:r>
          </a:p>
          <a:p>
            <a:pPr lvl="1"/>
            <a:r>
              <a:rPr lang="en-US" dirty="0" smtClean="0"/>
              <a:t>Help understand “coherent” emission</a:t>
            </a:r>
          </a:p>
          <a:p>
            <a:pPr lvl="1"/>
            <a:r>
              <a:rPr lang="en-US" dirty="0" smtClean="0"/>
              <a:t>Exciting new field of wide field radio astronomy</a:t>
            </a:r>
          </a:p>
          <a:p>
            <a:pPr lvl="1"/>
            <a:r>
              <a:rPr lang="en-US" dirty="0" smtClean="0"/>
              <a:t>Early sky position may help!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6" t="57544" r="9816" b="25003"/>
          <a:stretch/>
        </p:blipFill>
        <p:spPr>
          <a:xfrm>
            <a:off x="0" y="5198220"/>
            <a:ext cx="9144000" cy="997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3399" y="5943600"/>
            <a:ext cx="1024467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7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257800"/>
            <a:ext cx="8458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based on NS-NS </a:t>
            </a:r>
            <a:r>
              <a:rPr lang="en-US" sz="2400" dirty="0" err="1" smtClean="0"/>
              <a:t>ejecta</a:t>
            </a:r>
            <a:r>
              <a:rPr lang="en-US" sz="2400" dirty="0" smtClean="0"/>
              <a:t> (solid)</a:t>
            </a:r>
          </a:p>
          <a:p>
            <a:r>
              <a:rPr lang="en-US" sz="2400" dirty="0" smtClean="0"/>
              <a:t>Measured Solar system abundance (dots)</a:t>
            </a:r>
          </a:p>
          <a:p>
            <a:r>
              <a:rPr lang="en-US" sz="2400" i="1" dirty="0" smtClean="0"/>
              <a:t>Overall scale of model is normalized to fit observations</a:t>
            </a:r>
            <a:endParaRPr lang="en-US" sz="24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28600" y="228600"/>
            <a:ext cx="8229600" cy="4957465"/>
            <a:chOff x="228600" y="228600"/>
            <a:chExt cx="8229600" cy="4957465"/>
          </a:xfrm>
        </p:grpSpPr>
        <p:pic>
          <p:nvPicPr>
            <p:cNvPr id="7" name="Picture 6" descr="Screen Shot 2015-04-27 at 11.35.27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229600" cy="487743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33600" y="4724400"/>
              <a:ext cx="5334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/>
                  <a:cs typeface="Times New Roman"/>
                </a:rPr>
                <a:t>Mass Number (A) 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0" y="533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Metzger et al.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2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Loudest GW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~40 events at SNR 8 (250 </a:t>
            </a:r>
            <a:r>
              <a:rPr lang="en-US" dirty="0" err="1" smtClean="0"/>
              <a:t>Mpc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                        </a:t>
            </a:r>
            <a:r>
              <a:rPr lang="en-US" sz="3200" dirty="0" smtClean="0"/>
              <a:t> 1 event at SNR 27  (70 </a:t>
            </a:r>
            <a:r>
              <a:rPr lang="en-US" sz="3200" dirty="0" err="1" smtClean="0"/>
              <a:t>Mpc</a:t>
            </a:r>
            <a:r>
              <a:rPr lang="en-US" sz="3200" dirty="0" smtClean="0"/>
              <a:t>)</a:t>
            </a:r>
          </a:p>
          <a:p>
            <a:r>
              <a:rPr lang="en-US" dirty="0" smtClean="0"/>
              <a:t>Easy to find counterpart</a:t>
            </a:r>
          </a:p>
          <a:p>
            <a:pPr lvl="1"/>
            <a:r>
              <a:rPr lang="en-US" dirty="0" smtClean="0"/>
              <a:t>Few possible hosts </a:t>
            </a:r>
          </a:p>
          <a:p>
            <a:pPr lvl="1"/>
            <a:r>
              <a:rPr lang="en-US" dirty="0" smtClean="0"/>
              <a:t>Bright!  Long lived!</a:t>
            </a:r>
          </a:p>
          <a:p>
            <a:r>
              <a:rPr lang="en-US" dirty="0" smtClean="0"/>
              <a:t>High SNR signal gives many details</a:t>
            </a:r>
          </a:p>
          <a:p>
            <a:pPr lvl="1"/>
            <a:r>
              <a:rPr lang="en-US" dirty="0" smtClean="0"/>
              <a:t>Better estimate of masses, spins,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Measure NS Equation of State!</a:t>
            </a:r>
          </a:p>
          <a:p>
            <a:pPr lvl="1"/>
            <a:r>
              <a:rPr lang="en-US" dirty="0" smtClean="0"/>
              <a:t>Test General Relativity!</a:t>
            </a:r>
          </a:p>
          <a:p>
            <a:pPr lvl="1"/>
            <a:r>
              <a:rPr lang="en-US" dirty="0" smtClean="0"/>
              <a:t>High resolution image of host galaxy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2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other possible astrophysics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Supernovae, </a:t>
            </a:r>
            <a:endParaRPr lang="en-US" dirty="0" smtClean="0"/>
          </a:p>
          <a:p>
            <a:r>
              <a:rPr lang="en-US" dirty="0" smtClean="0"/>
              <a:t>Neutrino </a:t>
            </a:r>
            <a:r>
              <a:rPr lang="en-US" dirty="0"/>
              <a:t>alerts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IMBH</a:t>
            </a:r>
            <a:r>
              <a:rPr lang="en-US" dirty="0" smtClean="0"/>
              <a:t>,</a:t>
            </a:r>
          </a:p>
          <a:p>
            <a:r>
              <a:rPr lang="en-US" dirty="0" smtClean="0"/>
              <a:t>measuring </a:t>
            </a:r>
            <a:r>
              <a:rPr lang="en-US" dirty="0"/>
              <a:t>the Hubble parameter, </a:t>
            </a:r>
            <a:endParaRPr lang="en-US" dirty="0" smtClean="0"/>
          </a:p>
          <a:p>
            <a:r>
              <a:rPr lang="en-US" dirty="0" smtClean="0"/>
              <a:t>Dark </a:t>
            </a:r>
            <a:r>
              <a:rPr lang="en-US" dirty="0"/>
              <a:t>Matter halos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SGRs</a:t>
            </a:r>
          </a:p>
          <a:p>
            <a:r>
              <a:rPr lang="en-US" dirty="0" err="1" smtClean="0"/>
              <a:t>Etc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5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5-05 at 12.1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71800"/>
            <a:ext cx="3429000" cy="31883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Silver Spring, 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057399"/>
          </a:xfrm>
        </p:spPr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bundances of heavy elements (A &gt; 90) not described by stellar processes or SN</a:t>
            </a:r>
          </a:p>
          <a:p>
            <a:r>
              <a:rPr lang="en-US" sz="2800" dirty="0" smtClean="0"/>
              <a:t>NS-NS / BH-NS merger seem good candidates – </a:t>
            </a:r>
            <a:r>
              <a:rPr lang="en-US" sz="2800" b="1" dirty="0" smtClean="0">
                <a:solidFill>
                  <a:srgbClr val="1F497D"/>
                </a:solidFill>
              </a:rPr>
              <a:t>observable as </a:t>
            </a:r>
            <a:r>
              <a:rPr lang="en-US" sz="2800" b="1" dirty="0" err="1" smtClean="0">
                <a:solidFill>
                  <a:srgbClr val="1F497D"/>
                </a:solidFill>
              </a:rPr>
              <a:t>kilonova</a:t>
            </a:r>
            <a:r>
              <a:rPr lang="en-US" sz="2800" b="1" dirty="0" smtClean="0">
                <a:solidFill>
                  <a:srgbClr val="1F497D"/>
                </a:solidFill>
              </a:rPr>
              <a:t> (~week long EM transient)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origin of heavy elements?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410200"/>
            <a:ext cx="4419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Observing </a:t>
            </a:r>
            <a:r>
              <a:rPr lang="en-US" sz="2400" i="1" dirty="0" err="1" smtClean="0"/>
              <a:t>kilonovae</a:t>
            </a:r>
            <a:r>
              <a:rPr lang="en-US" sz="2400" i="1" dirty="0" smtClean="0"/>
              <a:t> </a:t>
            </a:r>
            <a:r>
              <a:rPr lang="en-US" sz="2400" i="1" dirty="0"/>
              <a:t>could </a:t>
            </a:r>
            <a:r>
              <a:rPr lang="en-US" sz="2400" i="1" dirty="0" smtClean="0"/>
              <a:t>help </a:t>
            </a:r>
            <a:r>
              <a:rPr lang="en-US" sz="2400" i="1" dirty="0"/>
              <a:t>understand origin of </a:t>
            </a:r>
            <a:r>
              <a:rPr lang="en-US" sz="2400" i="1" dirty="0" smtClean="0"/>
              <a:t>matter!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5638800"/>
            <a:ext cx="23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Rosswog</a:t>
            </a:r>
            <a:r>
              <a:rPr lang="en-US" sz="1600" dirty="0" smtClean="0"/>
              <a:t> et al. 1999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482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0" y="457200"/>
            <a:ext cx="8229600" cy="4957465"/>
            <a:chOff x="228600" y="228600"/>
            <a:chExt cx="8229600" cy="4957465"/>
          </a:xfrm>
        </p:grpSpPr>
        <p:pic>
          <p:nvPicPr>
            <p:cNvPr id="7" name="Picture 6" descr="Screen Shot 2015-04-27 at 11.35.27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229600" cy="487743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33600" y="4724400"/>
              <a:ext cx="5334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/>
                  <a:cs typeface="Times New Roman"/>
                </a:rPr>
                <a:t>Mass Number (A) 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9110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Metzger et al. 2010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638800"/>
            <a:ext cx="9118600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RELATIVE abundances predicted from NS-NS mergers fits the observed distribution…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83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0" y="457200"/>
            <a:ext cx="8229600" cy="4957465"/>
            <a:chOff x="228600" y="228600"/>
            <a:chExt cx="8229600" cy="4957465"/>
          </a:xfrm>
        </p:grpSpPr>
        <p:pic>
          <p:nvPicPr>
            <p:cNvPr id="7" name="Picture 6" descr="Screen Shot 2015-04-27 at 11.35.27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229600" cy="487743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33600" y="4724400"/>
              <a:ext cx="5334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/>
                  <a:cs typeface="Times New Roman"/>
                </a:rPr>
                <a:t>Mass Number (A) 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9110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Metzger et al. 2010</a:t>
            </a:r>
            <a:endParaRPr lang="en-US" dirty="0"/>
          </a:p>
        </p:txBody>
      </p:sp>
      <p:sp>
        <p:nvSpPr>
          <p:cNvPr id="8" name="Up-Down Arrow 7"/>
          <p:cNvSpPr/>
          <p:nvPr/>
        </p:nvSpPr>
        <p:spPr>
          <a:xfrm>
            <a:off x="5219700" y="3200400"/>
            <a:ext cx="190500" cy="1828800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00300" y="3733800"/>
            <a:ext cx="5883282" cy="3073400"/>
          </a:xfrm>
          <a:custGeom>
            <a:avLst/>
            <a:gdLst>
              <a:gd name="connsiteX0" fmla="*/ 0 w 5883282"/>
              <a:gd name="connsiteY0" fmla="*/ 2209800 h 3073400"/>
              <a:gd name="connsiteX1" fmla="*/ 76200 w 5883282"/>
              <a:gd name="connsiteY1" fmla="*/ 2171700 h 3073400"/>
              <a:gd name="connsiteX2" fmla="*/ 114300 w 5883282"/>
              <a:gd name="connsiteY2" fmla="*/ 2159000 h 3073400"/>
              <a:gd name="connsiteX3" fmla="*/ 139700 w 5883282"/>
              <a:gd name="connsiteY3" fmla="*/ 2120900 h 3073400"/>
              <a:gd name="connsiteX4" fmla="*/ 228600 w 5883282"/>
              <a:gd name="connsiteY4" fmla="*/ 2082800 h 3073400"/>
              <a:gd name="connsiteX5" fmla="*/ 279400 w 5883282"/>
              <a:gd name="connsiteY5" fmla="*/ 2006600 h 3073400"/>
              <a:gd name="connsiteX6" fmla="*/ 304800 w 5883282"/>
              <a:gd name="connsiteY6" fmla="*/ 1968500 h 3073400"/>
              <a:gd name="connsiteX7" fmla="*/ 419100 w 5883282"/>
              <a:gd name="connsiteY7" fmla="*/ 1866900 h 3073400"/>
              <a:gd name="connsiteX8" fmla="*/ 457200 w 5883282"/>
              <a:gd name="connsiteY8" fmla="*/ 1828800 h 3073400"/>
              <a:gd name="connsiteX9" fmla="*/ 508000 w 5883282"/>
              <a:gd name="connsiteY9" fmla="*/ 1752600 h 3073400"/>
              <a:gd name="connsiteX10" fmla="*/ 571500 w 5883282"/>
              <a:gd name="connsiteY10" fmla="*/ 1676400 h 3073400"/>
              <a:gd name="connsiteX11" fmla="*/ 584200 w 5883282"/>
              <a:gd name="connsiteY11" fmla="*/ 1625600 h 3073400"/>
              <a:gd name="connsiteX12" fmla="*/ 609600 w 5883282"/>
              <a:gd name="connsiteY12" fmla="*/ 1587500 h 3073400"/>
              <a:gd name="connsiteX13" fmla="*/ 660400 w 5883282"/>
              <a:gd name="connsiteY13" fmla="*/ 1473200 h 3073400"/>
              <a:gd name="connsiteX14" fmla="*/ 673100 w 5883282"/>
              <a:gd name="connsiteY14" fmla="*/ 1435100 h 3073400"/>
              <a:gd name="connsiteX15" fmla="*/ 723900 w 5883282"/>
              <a:gd name="connsiteY15" fmla="*/ 1358900 h 3073400"/>
              <a:gd name="connsiteX16" fmla="*/ 762000 w 5883282"/>
              <a:gd name="connsiteY16" fmla="*/ 1244600 h 3073400"/>
              <a:gd name="connsiteX17" fmla="*/ 774700 w 5883282"/>
              <a:gd name="connsiteY17" fmla="*/ 1181100 h 3073400"/>
              <a:gd name="connsiteX18" fmla="*/ 800100 w 5883282"/>
              <a:gd name="connsiteY18" fmla="*/ 1143000 h 3073400"/>
              <a:gd name="connsiteX19" fmla="*/ 812800 w 5883282"/>
              <a:gd name="connsiteY19" fmla="*/ 1104900 h 3073400"/>
              <a:gd name="connsiteX20" fmla="*/ 838200 w 5883282"/>
              <a:gd name="connsiteY20" fmla="*/ 1066800 h 3073400"/>
              <a:gd name="connsiteX21" fmla="*/ 863600 w 5883282"/>
              <a:gd name="connsiteY21" fmla="*/ 990600 h 3073400"/>
              <a:gd name="connsiteX22" fmla="*/ 889000 w 5883282"/>
              <a:gd name="connsiteY22" fmla="*/ 952500 h 3073400"/>
              <a:gd name="connsiteX23" fmla="*/ 901700 w 5883282"/>
              <a:gd name="connsiteY23" fmla="*/ 914400 h 3073400"/>
              <a:gd name="connsiteX24" fmla="*/ 939800 w 5883282"/>
              <a:gd name="connsiteY24" fmla="*/ 876300 h 3073400"/>
              <a:gd name="connsiteX25" fmla="*/ 965200 w 5883282"/>
              <a:gd name="connsiteY25" fmla="*/ 838200 h 3073400"/>
              <a:gd name="connsiteX26" fmla="*/ 990600 w 5883282"/>
              <a:gd name="connsiteY26" fmla="*/ 596900 h 3073400"/>
              <a:gd name="connsiteX27" fmla="*/ 1016000 w 5883282"/>
              <a:gd name="connsiteY27" fmla="*/ 368300 h 3073400"/>
              <a:gd name="connsiteX28" fmla="*/ 1028700 w 5883282"/>
              <a:gd name="connsiteY28" fmla="*/ 317500 h 3073400"/>
              <a:gd name="connsiteX29" fmla="*/ 1041400 w 5883282"/>
              <a:gd name="connsiteY29" fmla="*/ 254000 h 3073400"/>
              <a:gd name="connsiteX30" fmla="*/ 1066800 w 5883282"/>
              <a:gd name="connsiteY30" fmla="*/ 165100 h 3073400"/>
              <a:gd name="connsiteX31" fmla="*/ 1104900 w 5883282"/>
              <a:gd name="connsiteY31" fmla="*/ 76200 h 3073400"/>
              <a:gd name="connsiteX32" fmla="*/ 1117600 w 5883282"/>
              <a:gd name="connsiteY32" fmla="*/ 25400 h 3073400"/>
              <a:gd name="connsiteX33" fmla="*/ 1193800 w 5883282"/>
              <a:gd name="connsiteY33" fmla="*/ 0 h 3073400"/>
              <a:gd name="connsiteX34" fmla="*/ 1308100 w 5883282"/>
              <a:gd name="connsiteY34" fmla="*/ 38100 h 3073400"/>
              <a:gd name="connsiteX35" fmla="*/ 1346200 w 5883282"/>
              <a:gd name="connsiteY35" fmla="*/ 63500 h 3073400"/>
              <a:gd name="connsiteX36" fmla="*/ 1384300 w 5883282"/>
              <a:gd name="connsiteY36" fmla="*/ 101600 h 3073400"/>
              <a:gd name="connsiteX37" fmla="*/ 1422400 w 5883282"/>
              <a:gd name="connsiteY37" fmla="*/ 114300 h 3073400"/>
              <a:gd name="connsiteX38" fmla="*/ 1524000 w 5883282"/>
              <a:gd name="connsiteY38" fmla="*/ 190500 h 3073400"/>
              <a:gd name="connsiteX39" fmla="*/ 1638300 w 5883282"/>
              <a:gd name="connsiteY39" fmla="*/ 292100 h 3073400"/>
              <a:gd name="connsiteX40" fmla="*/ 1663700 w 5883282"/>
              <a:gd name="connsiteY40" fmla="*/ 774700 h 3073400"/>
              <a:gd name="connsiteX41" fmla="*/ 1676400 w 5883282"/>
              <a:gd name="connsiteY41" fmla="*/ 838200 h 3073400"/>
              <a:gd name="connsiteX42" fmla="*/ 1714500 w 5883282"/>
              <a:gd name="connsiteY42" fmla="*/ 965200 h 3073400"/>
              <a:gd name="connsiteX43" fmla="*/ 1727200 w 5883282"/>
              <a:gd name="connsiteY43" fmla="*/ 1054100 h 3073400"/>
              <a:gd name="connsiteX44" fmla="*/ 1752600 w 5883282"/>
              <a:gd name="connsiteY44" fmla="*/ 1092200 h 3073400"/>
              <a:gd name="connsiteX45" fmla="*/ 1778000 w 5883282"/>
              <a:gd name="connsiteY45" fmla="*/ 1168400 h 3073400"/>
              <a:gd name="connsiteX46" fmla="*/ 1803400 w 5883282"/>
              <a:gd name="connsiteY46" fmla="*/ 1206500 h 3073400"/>
              <a:gd name="connsiteX47" fmla="*/ 1828800 w 5883282"/>
              <a:gd name="connsiteY47" fmla="*/ 1257300 h 3073400"/>
              <a:gd name="connsiteX48" fmla="*/ 1866900 w 5883282"/>
              <a:gd name="connsiteY48" fmla="*/ 1295400 h 3073400"/>
              <a:gd name="connsiteX49" fmla="*/ 1943100 w 5883282"/>
              <a:gd name="connsiteY49" fmla="*/ 1346200 h 3073400"/>
              <a:gd name="connsiteX50" fmla="*/ 1955800 w 5883282"/>
              <a:gd name="connsiteY50" fmla="*/ 1384300 h 3073400"/>
              <a:gd name="connsiteX51" fmla="*/ 1993900 w 5883282"/>
              <a:gd name="connsiteY51" fmla="*/ 1397000 h 3073400"/>
              <a:gd name="connsiteX52" fmla="*/ 2044700 w 5883282"/>
              <a:gd name="connsiteY52" fmla="*/ 1435100 h 3073400"/>
              <a:gd name="connsiteX53" fmla="*/ 2171700 w 5883282"/>
              <a:gd name="connsiteY53" fmla="*/ 1549400 h 3073400"/>
              <a:gd name="connsiteX54" fmla="*/ 2273300 w 5883282"/>
              <a:gd name="connsiteY54" fmla="*/ 1587500 h 3073400"/>
              <a:gd name="connsiteX55" fmla="*/ 2311400 w 5883282"/>
              <a:gd name="connsiteY55" fmla="*/ 1612900 h 3073400"/>
              <a:gd name="connsiteX56" fmla="*/ 2413000 w 5883282"/>
              <a:gd name="connsiteY56" fmla="*/ 1651000 h 3073400"/>
              <a:gd name="connsiteX57" fmla="*/ 2463800 w 5883282"/>
              <a:gd name="connsiteY57" fmla="*/ 1689100 h 3073400"/>
              <a:gd name="connsiteX58" fmla="*/ 2603500 w 5883282"/>
              <a:gd name="connsiteY58" fmla="*/ 1701800 h 3073400"/>
              <a:gd name="connsiteX59" fmla="*/ 2768600 w 5883282"/>
              <a:gd name="connsiteY59" fmla="*/ 1727200 h 3073400"/>
              <a:gd name="connsiteX60" fmla="*/ 2882900 w 5883282"/>
              <a:gd name="connsiteY60" fmla="*/ 1714500 h 3073400"/>
              <a:gd name="connsiteX61" fmla="*/ 2946400 w 5883282"/>
              <a:gd name="connsiteY61" fmla="*/ 1701800 h 3073400"/>
              <a:gd name="connsiteX62" fmla="*/ 2971800 w 5883282"/>
              <a:gd name="connsiteY62" fmla="*/ 1663700 h 3073400"/>
              <a:gd name="connsiteX63" fmla="*/ 3009900 w 5883282"/>
              <a:gd name="connsiteY63" fmla="*/ 1638300 h 3073400"/>
              <a:gd name="connsiteX64" fmla="*/ 3048000 w 5883282"/>
              <a:gd name="connsiteY64" fmla="*/ 1524000 h 3073400"/>
              <a:gd name="connsiteX65" fmla="*/ 3073400 w 5883282"/>
              <a:gd name="connsiteY65" fmla="*/ 1485900 h 3073400"/>
              <a:gd name="connsiteX66" fmla="*/ 3136900 w 5883282"/>
              <a:gd name="connsiteY66" fmla="*/ 1498600 h 3073400"/>
              <a:gd name="connsiteX67" fmla="*/ 3175000 w 5883282"/>
              <a:gd name="connsiteY67" fmla="*/ 1524000 h 3073400"/>
              <a:gd name="connsiteX68" fmla="*/ 3225800 w 5883282"/>
              <a:gd name="connsiteY68" fmla="*/ 1536700 h 3073400"/>
              <a:gd name="connsiteX69" fmla="*/ 3263900 w 5883282"/>
              <a:gd name="connsiteY69" fmla="*/ 1562100 h 3073400"/>
              <a:gd name="connsiteX70" fmla="*/ 3302000 w 5883282"/>
              <a:gd name="connsiteY70" fmla="*/ 1574800 h 3073400"/>
              <a:gd name="connsiteX71" fmla="*/ 3340100 w 5883282"/>
              <a:gd name="connsiteY71" fmla="*/ 1612900 h 3073400"/>
              <a:gd name="connsiteX72" fmla="*/ 3365500 w 5883282"/>
              <a:gd name="connsiteY72" fmla="*/ 1714500 h 3073400"/>
              <a:gd name="connsiteX73" fmla="*/ 3390900 w 5883282"/>
              <a:gd name="connsiteY73" fmla="*/ 1765300 h 3073400"/>
              <a:gd name="connsiteX74" fmla="*/ 3441700 w 5883282"/>
              <a:gd name="connsiteY74" fmla="*/ 1854200 h 3073400"/>
              <a:gd name="connsiteX75" fmla="*/ 3479800 w 5883282"/>
              <a:gd name="connsiteY75" fmla="*/ 1866900 h 3073400"/>
              <a:gd name="connsiteX76" fmla="*/ 3517900 w 5883282"/>
              <a:gd name="connsiteY76" fmla="*/ 1892300 h 3073400"/>
              <a:gd name="connsiteX77" fmla="*/ 3594100 w 5883282"/>
              <a:gd name="connsiteY77" fmla="*/ 1905000 h 3073400"/>
              <a:gd name="connsiteX78" fmla="*/ 3644900 w 5883282"/>
              <a:gd name="connsiteY78" fmla="*/ 1917700 h 3073400"/>
              <a:gd name="connsiteX79" fmla="*/ 3810000 w 5883282"/>
              <a:gd name="connsiteY79" fmla="*/ 1892300 h 3073400"/>
              <a:gd name="connsiteX80" fmla="*/ 3860800 w 5883282"/>
              <a:gd name="connsiteY80" fmla="*/ 1866900 h 3073400"/>
              <a:gd name="connsiteX81" fmla="*/ 3886200 w 5883282"/>
              <a:gd name="connsiteY81" fmla="*/ 1828800 h 3073400"/>
              <a:gd name="connsiteX82" fmla="*/ 3898900 w 5883282"/>
              <a:gd name="connsiteY82" fmla="*/ 1790700 h 3073400"/>
              <a:gd name="connsiteX83" fmla="*/ 3937000 w 5883282"/>
              <a:gd name="connsiteY83" fmla="*/ 1765300 h 3073400"/>
              <a:gd name="connsiteX84" fmla="*/ 3962400 w 5883282"/>
              <a:gd name="connsiteY84" fmla="*/ 1714500 h 3073400"/>
              <a:gd name="connsiteX85" fmla="*/ 4127500 w 5883282"/>
              <a:gd name="connsiteY85" fmla="*/ 1701800 h 3073400"/>
              <a:gd name="connsiteX86" fmla="*/ 4165600 w 5883282"/>
              <a:gd name="connsiteY86" fmla="*/ 1727200 h 3073400"/>
              <a:gd name="connsiteX87" fmla="*/ 4229100 w 5883282"/>
              <a:gd name="connsiteY87" fmla="*/ 1803400 h 3073400"/>
              <a:gd name="connsiteX88" fmla="*/ 4254500 w 5883282"/>
              <a:gd name="connsiteY88" fmla="*/ 1892300 h 3073400"/>
              <a:gd name="connsiteX89" fmla="*/ 4267200 w 5883282"/>
              <a:gd name="connsiteY89" fmla="*/ 1930400 h 3073400"/>
              <a:gd name="connsiteX90" fmla="*/ 4279900 w 5883282"/>
              <a:gd name="connsiteY90" fmla="*/ 1981200 h 3073400"/>
              <a:gd name="connsiteX91" fmla="*/ 4330700 w 5883282"/>
              <a:gd name="connsiteY91" fmla="*/ 2082800 h 3073400"/>
              <a:gd name="connsiteX92" fmla="*/ 4343400 w 5883282"/>
              <a:gd name="connsiteY92" fmla="*/ 2120900 h 3073400"/>
              <a:gd name="connsiteX93" fmla="*/ 4368800 w 5883282"/>
              <a:gd name="connsiteY93" fmla="*/ 2171700 h 3073400"/>
              <a:gd name="connsiteX94" fmla="*/ 4394200 w 5883282"/>
              <a:gd name="connsiteY94" fmla="*/ 2260600 h 3073400"/>
              <a:gd name="connsiteX95" fmla="*/ 4419600 w 5883282"/>
              <a:gd name="connsiteY95" fmla="*/ 2298700 h 3073400"/>
              <a:gd name="connsiteX96" fmla="*/ 4457700 w 5883282"/>
              <a:gd name="connsiteY96" fmla="*/ 2374900 h 3073400"/>
              <a:gd name="connsiteX97" fmla="*/ 4495800 w 5883282"/>
              <a:gd name="connsiteY97" fmla="*/ 2387600 h 3073400"/>
              <a:gd name="connsiteX98" fmla="*/ 4533900 w 5883282"/>
              <a:gd name="connsiteY98" fmla="*/ 2413000 h 3073400"/>
              <a:gd name="connsiteX99" fmla="*/ 4648200 w 5883282"/>
              <a:gd name="connsiteY99" fmla="*/ 2374900 h 3073400"/>
              <a:gd name="connsiteX100" fmla="*/ 4699000 w 5883282"/>
              <a:gd name="connsiteY100" fmla="*/ 2349500 h 3073400"/>
              <a:gd name="connsiteX101" fmla="*/ 4737100 w 5883282"/>
              <a:gd name="connsiteY101" fmla="*/ 2336800 h 3073400"/>
              <a:gd name="connsiteX102" fmla="*/ 4813300 w 5883282"/>
              <a:gd name="connsiteY102" fmla="*/ 2273300 h 3073400"/>
              <a:gd name="connsiteX103" fmla="*/ 4838700 w 5883282"/>
              <a:gd name="connsiteY103" fmla="*/ 2222500 h 3073400"/>
              <a:gd name="connsiteX104" fmla="*/ 4864100 w 5883282"/>
              <a:gd name="connsiteY104" fmla="*/ 2184400 h 3073400"/>
              <a:gd name="connsiteX105" fmla="*/ 4851400 w 5883282"/>
              <a:gd name="connsiteY105" fmla="*/ 1765300 h 3073400"/>
              <a:gd name="connsiteX106" fmla="*/ 4838700 w 5883282"/>
              <a:gd name="connsiteY106" fmla="*/ 1612900 h 3073400"/>
              <a:gd name="connsiteX107" fmla="*/ 4851400 w 5883282"/>
              <a:gd name="connsiteY107" fmla="*/ 1041400 h 3073400"/>
              <a:gd name="connsiteX108" fmla="*/ 4876800 w 5883282"/>
              <a:gd name="connsiteY108" fmla="*/ 1003300 h 3073400"/>
              <a:gd name="connsiteX109" fmla="*/ 4889500 w 5883282"/>
              <a:gd name="connsiteY109" fmla="*/ 952500 h 3073400"/>
              <a:gd name="connsiteX110" fmla="*/ 4927600 w 5883282"/>
              <a:gd name="connsiteY110" fmla="*/ 800100 h 3073400"/>
              <a:gd name="connsiteX111" fmla="*/ 4953000 w 5883282"/>
              <a:gd name="connsiteY111" fmla="*/ 762000 h 3073400"/>
              <a:gd name="connsiteX112" fmla="*/ 4978400 w 5883282"/>
              <a:gd name="connsiteY112" fmla="*/ 508000 h 3073400"/>
              <a:gd name="connsiteX113" fmla="*/ 5016500 w 5883282"/>
              <a:gd name="connsiteY113" fmla="*/ 393700 h 3073400"/>
              <a:gd name="connsiteX114" fmla="*/ 5029200 w 5883282"/>
              <a:gd name="connsiteY114" fmla="*/ 355600 h 3073400"/>
              <a:gd name="connsiteX115" fmla="*/ 5041900 w 5883282"/>
              <a:gd name="connsiteY115" fmla="*/ 304800 h 3073400"/>
              <a:gd name="connsiteX116" fmla="*/ 5067300 w 5883282"/>
              <a:gd name="connsiteY116" fmla="*/ 266700 h 3073400"/>
              <a:gd name="connsiteX117" fmla="*/ 5080000 w 5883282"/>
              <a:gd name="connsiteY117" fmla="*/ 228600 h 3073400"/>
              <a:gd name="connsiteX118" fmla="*/ 5105400 w 5883282"/>
              <a:gd name="connsiteY118" fmla="*/ 139700 h 3073400"/>
              <a:gd name="connsiteX119" fmla="*/ 5168900 w 5883282"/>
              <a:gd name="connsiteY119" fmla="*/ 152400 h 3073400"/>
              <a:gd name="connsiteX120" fmla="*/ 5207000 w 5883282"/>
              <a:gd name="connsiteY120" fmla="*/ 292100 h 3073400"/>
              <a:gd name="connsiteX121" fmla="*/ 5219700 w 5883282"/>
              <a:gd name="connsiteY121" fmla="*/ 787400 h 3073400"/>
              <a:gd name="connsiteX122" fmla="*/ 5232400 w 5883282"/>
              <a:gd name="connsiteY122" fmla="*/ 863600 h 3073400"/>
              <a:gd name="connsiteX123" fmla="*/ 5270500 w 5883282"/>
              <a:gd name="connsiteY123" fmla="*/ 1435100 h 3073400"/>
              <a:gd name="connsiteX124" fmla="*/ 5283200 w 5883282"/>
              <a:gd name="connsiteY124" fmla="*/ 1473200 h 3073400"/>
              <a:gd name="connsiteX125" fmla="*/ 5308600 w 5883282"/>
              <a:gd name="connsiteY125" fmla="*/ 1587500 h 3073400"/>
              <a:gd name="connsiteX126" fmla="*/ 5321300 w 5883282"/>
              <a:gd name="connsiteY126" fmla="*/ 1752600 h 3073400"/>
              <a:gd name="connsiteX127" fmla="*/ 5346700 w 5883282"/>
              <a:gd name="connsiteY127" fmla="*/ 2032000 h 3073400"/>
              <a:gd name="connsiteX128" fmla="*/ 5372100 w 5883282"/>
              <a:gd name="connsiteY128" fmla="*/ 2540000 h 3073400"/>
              <a:gd name="connsiteX129" fmla="*/ 5384800 w 5883282"/>
              <a:gd name="connsiteY129" fmla="*/ 2641600 h 3073400"/>
              <a:gd name="connsiteX130" fmla="*/ 5422900 w 5883282"/>
              <a:gd name="connsiteY130" fmla="*/ 2717800 h 3073400"/>
              <a:gd name="connsiteX131" fmla="*/ 5461000 w 5883282"/>
              <a:gd name="connsiteY131" fmla="*/ 2806700 h 3073400"/>
              <a:gd name="connsiteX132" fmla="*/ 5524500 w 5883282"/>
              <a:gd name="connsiteY132" fmla="*/ 2895600 h 3073400"/>
              <a:gd name="connsiteX133" fmla="*/ 5575300 w 5883282"/>
              <a:gd name="connsiteY133" fmla="*/ 2984500 h 3073400"/>
              <a:gd name="connsiteX134" fmla="*/ 5588000 w 5883282"/>
              <a:gd name="connsiteY134" fmla="*/ 3035300 h 3073400"/>
              <a:gd name="connsiteX135" fmla="*/ 5600700 w 5883282"/>
              <a:gd name="connsiteY135" fmla="*/ 3073400 h 3073400"/>
              <a:gd name="connsiteX136" fmla="*/ 5638800 w 5883282"/>
              <a:gd name="connsiteY136" fmla="*/ 3022600 h 3073400"/>
              <a:gd name="connsiteX137" fmla="*/ 5676900 w 5883282"/>
              <a:gd name="connsiteY137" fmla="*/ 2908300 h 3073400"/>
              <a:gd name="connsiteX138" fmla="*/ 5702300 w 5883282"/>
              <a:gd name="connsiteY138" fmla="*/ 2451100 h 3073400"/>
              <a:gd name="connsiteX139" fmla="*/ 5676900 w 5883282"/>
              <a:gd name="connsiteY139" fmla="*/ 1816100 h 3073400"/>
              <a:gd name="connsiteX140" fmla="*/ 5689600 w 5883282"/>
              <a:gd name="connsiteY140" fmla="*/ 1270000 h 3073400"/>
              <a:gd name="connsiteX141" fmla="*/ 5702300 w 5883282"/>
              <a:gd name="connsiteY141" fmla="*/ 1231900 h 3073400"/>
              <a:gd name="connsiteX142" fmla="*/ 5727700 w 5883282"/>
              <a:gd name="connsiteY142" fmla="*/ 1193800 h 3073400"/>
              <a:gd name="connsiteX143" fmla="*/ 5778500 w 5883282"/>
              <a:gd name="connsiteY143" fmla="*/ 1308100 h 3073400"/>
              <a:gd name="connsiteX144" fmla="*/ 5791200 w 5883282"/>
              <a:gd name="connsiteY144" fmla="*/ 1346200 h 3073400"/>
              <a:gd name="connsiteX145" fmla="*/ 5842000 w 5883282"/>
              <a:gd name="connsiteY145" fmla="*/ 1320800 h 3073400"/>
              <a:gd name="connsiteX146" fmla="*/ 5854700 w 5883282"/>
              <a:gd name="connsiteY146" fmla="*/ 1282700 h 3073400"/>
              <a:gd name="connsiteX147" fmla="*/ 5880100 w 5883282"/>
              <a:gd name="connsiteY147" fmla="*/ 1155700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5883282" h="3073400">
                <a:moveTo>
                  <a:pt x="0" y="2209800"/>
                </a:moveTo>
                <a:cubicBezTo>
                  <a:pt x="25400" y="2197100"/>
                  <a:pt x="50250" y="2183234"/>
                  <a:pt x="76200" y="2171700"/>
                </a:cubicBezTo>
                <a:cubicBezTo>
                  <a:pt x="88433" y="2166263"/>
                  <a:pt x="103847" y="2167363"/>
                  <a:pt x="114300" y="2159000"/>
                </a:cubicBezTo>
                <a:cubicBezTo>
                  <a:pt x="126219" y="2149465"/>
                  <a:pt x="127974" y="2130671"/>
                  <a:pt x="139700" y="2120900"/>
                </a:cubicBezTo>
                <a:cubicBezTo>
                  <a:pt x="160625" y="2103463"/>
                  <a:pt x="202131" y="2091623"/>
                  <a:pt x="228600" y="2082800"/>
                </a:cubicBezTo>
                <a:lnTo>
                  <a:pt x="279400" y="2006600"/>
                </a:lnTo>
                <a:cubicBezTo>
                  <a:pt x="287867" y="1993900"/>
                  <a:pt x="292100" y="1976967"/>
                  <a:pt x="304800" y="1968500"/>
                </a:cubicBezTo>
                <a:cubicBezTo>
                  <a:pt x="372788" y="1923175"/>
                  <a:pt x="332107" y="1953893"/>
                  <a:pt x="419100" y="1866900"/>
                </a:cubicBezTo>
                <a:cubicBezTo>
                  <a:pt x="431800" y="1854200"/>
                  <a:pt x="447237" y="1843744"/>
                  <a:pt x="457200" y="1828800"/>
                </a:cubicBezTo>
                <a:cubicBezTo>
                  <a:pt x="474133" y="1803400"/>
                  <a:pt x="486414" y="1774186"/>
                  <a:pt x="508000" y="1752600"/>
                </a:cubicBezTo>
                <a:cubicBezTo>
                  <a:pt x="556893" y="1703707"/>
                  <a:pt x="536137" y="1729444"/>
                  <a:pt x="571500" y="1676400"/>
                </a:cubicBezTo>
                <a:cubicBezTo>
                  <a:pt x="575733" y="1659467"/>
                  <a:pt x="577324" y="1641643"/>
                  <a:pt x="584200" y="1625600"/>
                </a:cubicBezTo>
                <a:cubicBezTo>
                  <a:pt x="590213" y="1611571"/>
                  <a:pt x="604241" y="1601792"/>
                  <a:pt x="609600" y="1587500"/>
                </a:cubicBezTo>
                <a:cubicBezTo>
                  <a:pt x="655941" y="1463925"/>
                  <a:pt x="580432" y="1579824"/>
                  <a:pt x="660400" y="1473200"/>
                </a:cubicBezTo>
                <a:cubicBezTo>
                  <a:pt x="664633" y="1460500"/>
                  <a:pt x="666599" y="1446802"/>
                  <a:pt x="673100" y="1435100"/>
                </a:cubicBezTo>
                <a:cubicBezTo>
                  <a:pt x="687925" y="1408415"/>
                  <a:pt x="714247" y="1387860"/>
                  <a:pt x="723900" y="1358900"/>
                </a:cubicBezTo>
                <a:cubicBezTo>
                  <a:pt x="736600" y="1320800"/>
                  <a:pt x="754124" y="1283981"/>
                  <a:pt x="762000" y="1244600"/>
                </a:cubicBezTo>
                <a:cubicBezTo>
                  <a:pt x="766233" y="1223433"/>
                  <a:pt x="767121" y="1201311"/>
                  <a:pt x="774700" y="1181100"/>
                </a:cubicBezTo>
                <a:cubicBezTo>
                  <a:pt x="780059" y="1166808"/>
                  <a:pt x="793274" y="1156652"/>
                  <a:pt x="800100" y="1143000"/>
                </a:cubicBezTo>
                <a:cubicBezTo>
                  <a:pt x="806087" y="1131026"/>
                  <a:pt x="806813" y="1116874"/>
                  <a:pt x="812800" y="1104900"/>
                </a:cubicBezTo>
                <a:cubicBezTo>
                  <a:pt x="819626" y="1091248"/>
                  <a:pt x="832001" y="1080748"/>
                  <a:pt x="838200" y="1066800"/>
                </a:cubicBezTo>
                <a:cubicBezTo>
                  <a:pt x="849074" y="1042334"/>
                  <a:pt x="848748" y="1012877"/>
                  <a:pt x="863600" y="990600"/>
                </a:cubicBezTo>
                <a:cubicBezTo>
                  <a:pt x="872067" y="977900"/>
                  <a:pt x="882174" y="966152"/>
                  <a:pt x="889000" y="952500"/>
                </a:cubicBezTo>
                <a:cubicBezTo>
                  <a:pt x="894987" y="940526"/>
                  <a:pt x="894274" y="925539"/>
                  <a:pt x="901700" y="914400"/>
                </a:cubicBezTo>
                <a:cubicBezTo>
                  <a:pt x="911663" y="899456"/>
                  <a:pt x="928302" y="890098"/>
                  <a:pt x="939800" y="876300"/>
                </a:cubicBezTo>
                <a:cubicBezTo>
                  <a:pt x="949571" y="864574"/>
                  <a:pt x="956733" y="850900"/>
                  <a:pt x="965200" y="838200"/>
                </a:cubicBezTo>
                <a:cubicBezTo>
                  <a:pt x="994916" y="481606"/>
                  <a:pt x="962158" y="838653"/>
                  <a:pt x="990600" y="596900"/>
                </a:cubicBezTo>
                <a:cubicBezTo>
                  <a:pt x="998427" y="530374"/>
                  <a:pt x="1004657" y="436358"/>
                  <a:pt x="1016000" y="368300"/>
                </a:cubicBezTo>
                <a:cubicBezTo>
                  <a:pt x="1018869" y="351083"/>
                  <a:pt x="1024914" y="334539"/>
                  <a:pt x="1028700" y="317500"/>
                </a:cubicBezTo>
                <a:cubicBezTo>
                  <a:pt x="1033383" y="296428"/>
                  <a:pt x="1036717" y="275072"/>
                  <a:pt x="1041400" y="254000"/>
                </a:cubicBezTo>
                <a:cubicBezTo>
                  <a:pt x="1046357" y="231692"/>
                  <a:pt x="1057009" y="187946"/>
                  <a:pt x="1066800" y="165100"/>
                </a:cubicBezTo>
                <a:cubicBezTo>
                  <a:pt x="1095829" y="97367"/>
                  <a:pt x="1087881" y="135768"/>
                  <a:pt x="1104900" y="76200"/>
                </a:cubicBezTo>
                <a:cubicBezTo>
                  <a:pt x="1109695" y="59417"/>
                  <a:pt x="1104348" y="36759"/>
                  <a:pt x="1117600" y="25400"/>
                </a:cubicBezTo>
                <a:cubicBezTo>
                  <a:pt x="1137928" y="7976"/>
                  <a:pt x="1193800" y="0"/>
                  <a:pt x="1193800" y="0"/>
                </a:cubicBezTo>
                <a:cubicBezTo>
                  <a:pt x="1231900" y="12700"/>
                  <a:pt x="1274684" y="15823"/>
                  <a:pt x="1308100" y="38100"/>
                </a:cubicBezTo>
                <a:cubicBezTo>
                  <a:pt x="1320800" y="46567"/>
                  <a:pt x="1334474" y="53729"/>
                  <a:pt x="1346200" y="63500"/>
                </a:cubicBezTo>
                <a:cubicBezTo>
                  <a:pt x="1359998" y="74998"/>
                  <a:pt x="1369356" y="91637"/>
                  <a:pt x="1384300" y="101600"/>
                </a:cubicBezTo>
                <a:cubicBezTo>
                  <a:pt x="1395439" y="109026"/>
                  <a:pt x="1409700" y="110067"/>
                  <a:pt x="1422400" y="114300"/>
                </a:cubicBezTo>
                <a:cubicBezTo>
                  <a:pt x="1546845" y="238745"/>
                  <a:pt x="1350418" y="48478"/>
                  <a:pt x="1524000" y="190500"/>
                </a:cubicBezTo>
                <a:cubicBezTo>
                  <a:pt x="1715384" y="347087"/>
                  <a:pt x="1525954" y="217203"/>
                  <a:pt x="1638300" y="292100"/>
                </a:cubicBezTo>
                <a:cubicBezTo>
                  <a:pt x="1642466" y="387914"/>
                  <a:pt x="1651895" y="656652"/>
                  <a:pt x="1663700" y="774700"/>
                </a:cubicBezTo>
                <a:cubicBezTo>
                  <a:pt x="1665848" y="796179"/>
                  <a:pt x="1670720" y="817375"/>
                  <a:pt x="1676400" y="838200"/>
                </a:cubicBezTo>
                <a:cubicBezTo>
                  <a:pt x="1694474" y="904473"/>
                  <a:pt x="1703680" y="905692"/>
                  <a:pt x="1714500" y="965200"/>
                </a:cubicBezTo>
                <a:cubicBezTo>
                  <a:pt x="1719855" y="994651"/>
                  <a:pt x="1718598" y="1025428"/>
                  <a:pt x="1727200" y="1054100"/>
                </a:cubicBezTo>
                <a:cubicBezTo>
                  <a:pt x="1731586" y="1068720"/>
                  <a:pt x="1746401" y="1078252"/>
                  <a:pt x="1752600" y="1092200"/>
                </a:cubicBezTo>
                <a:cubicBezTo>
                  <a:pt x="1763474" y="1116666"/>
                  <a:pt x="1763148" y="1146123"/>
                  <a:pt x="1778000" y="1168400"/>
                </a:cubicBezTo>
                <a:cubicBezTo>
                  <a:pt x="1786467" y="1181100"/>
                  <a:pt x="1795827" y="1193248"/>
                  <a:pt x="1803400" y="1206500"/>
                </a:cubicBezTo>
                <a:cubicBezTo>
                  <a:pt x="1812793" y="1222938"/>
                  <a:pt x="1817796" y="1241894"/>
                  <a:pt x="1828800" y="1257300"/>
                </a:cubicBezTo>
                <a:cubicBezTo>
                  <a:pt x="1839239" y="1271915"/>
                  <a:pt x="1852723" y="1284373"/>
                  <a:pt x="1866900" y="1295400"/>
                </a:cubicBezTo>
                <a:cubicBezTo>
                  <a:pt x="1890997" y="1314142"/>
                  <a:pt x="1943100" y="1346200"/>
                  <a:pt x="1943100" y="1346200"/>
                </a:cubicBezTo>
                <a:cubicBezTo>
                  <a:pt x="1947333" y="1358900"/>
                  <a:pt x="1946334" y="1374834"/>
                  <a:pt x="1955800" y="1384300"/>
                </a:cubicBezTo>
                <a:cubicBezTo>
                  <a:pt x="1965266" y="1393766"/>
                  <a:pt x="1982277" y="1390358"/>
                  <a:pt x="1993900" y="1397000"/>
                </a:cubicBezTo>
                <a:cubicBezTo>
                  <a:pt x="2012278" y="1407502"/>
                  <a:pt x="2028967" y="1420940"/>
                  <a:pt x="2044700" y="1435100"/>
                </a:cubicBezTo>
                <a:cubicBezTo>
                  <a:pt x="2086137" y="1472394"/>
                  <a:pt x="2121467" y="1521493"/>
                  <a:pt x="2171700" y="1549400"/>
                </a:cubicBezTo>
                <a:cubicBezTo>
                  <a:pt x="2340163" y="1642990"/>
                  <a:pt x="2159235" y="1530468"/>
                  <a:pt x="2273300" y="1587500"/>
                </a:cubicBezTo>
                <a:cubicBezTo>
                  <a:pt x="2286952" y="1594326"/>
                  <a:pt x="2297748" y="1606074"/>
                  <a:pt x="2311400" y="1612900"/>
                </a:cubicBezTo>
                <a:cubicBezTo>
                  <a:pt x="2425465" y="1669932"/>
                  <a:pt x="2244537" y="1557410"/>
                  <a:pt x="2413000" y="1651000"/>
                </a:cubicBezTo>
                <a:cubicBezTo>
                  <a:pt x="2431503" y="1661279"/>
                  <a:pt x="2443348" y="1683646"/>
                  <a:pt x="2463800" y="1689100"/>
                </a:cubicBezTo>
                <a:cubicBezTo>
                  <a:pt x="2508980" y="1701148"/>
                  <a:pt x="2557102" y="1696000"/>
                  <a:pt x="2603500" y="1701800"/>
                </a:cubicBezTo>
                <a:cubicBezTo>
                  <a:pt x="2658751" y="1708706"/>
                  <a:pt x="2713567" y="1718733"/>
                  <a:pt x="2768600" y="1727200"/>
                </a:cubicBezTo>
                <a:cubicBezTo>
                  <a:pt x="2806700" y="1722967"/>
                  <a:pt x="2844951" y="1719921"/>
                  <a:pt x="2882900" y="1714500"/>
                </a:cubicBezTo>
                <a:cubicBezTo>
                  <a:pt x="2904269" y="1711447"/>
                  <a:pt x="2927658" y="1712510"/>
                  <a:pt x="2946400" y="1701800"/>
                </a:cubicBezTo>
                <a:cubicBezTo>
                  <a:pt x="2959652" y="1694227"/>
                  <a:pt x="2961007" y="1674493"/>
                  <a:pt x="2971800" y="1663700"/>
                </a:cubicBezTo>
                <a:cubicBezTo>
                  <a:pt x="2982593" y="1652907"/>
                  <a:pt x="2997200" y="1646767"/>
                  <a:pt x="3009900" y="1638300"/>
                </a:cubicBezTo>
                <a:cubicBezTo>
                  <a:pt x="3022027" y="1589794"/>
                  <a:pt x="3024088" y="1571824"/>
                  <a:pt x="3048000" y="1524000"/>
                </a:cubicBezTo>
                <a:cubicBezTo>
                  <a:pt x="3054826" y="1510348"/>
                  <a:pt x="3064933" y="1498600"/>
                  <a:pt x="3073400" y="1485900"/>
                </a:cubicBezTo>
                <a:cubicBezTo>
                  <a:pt x="3094567" y="1490133"/>
                  <a:pt x="3116689" y="1491021"/>
                  <a:pt x="3136900" y="1498600"/>
                </a:cubicBezTo>
                <a:cubicBezTo>
                  <a:pt x="3151192" y="1503959"/>
                  <a:pt x="3160971" y="1517987"/>
                  <a:pt x="3175000" y="1524000"/>
                </a:cubicBezTo>
                <a:cubicBezTo>
                  <a:pt x="3191043" y="1530876"/>
                  <a:pt x="3208867" y="1532467"/>
                  <a:pt x="3225800" y="1536700"/>
                </a:cubicBezTo>
                <a:cubicBezTo>
                  <a:pt x="3238500" y="1545167"/>
                  <a:pt x="3250248" y="1555274"/>
                  <a:pt x="3263900" y="1562100"/>
                </a:cubicBezTo>
                <a:cubicBezTo>
                  <a:pt x="3275874" y="1568087"/>
                  <a:pt x="3290861" y="1567374"/>
                  <a:pt x="3302000" y="1574800"/>
                </a:cubicBezTo>
                <a:cubicBezTo>
                  <a:pt x="3316944" y="1584763"/>
                  <a:pt x="3327400" y="1600200"/>
                  <a:pt x="3340100" y="1612900"/>
                </a:cubicBezTo>
                <a:cubicBezTo>
                  <a:pt x="3348567" y="1646767"/>
                  <a:pt x="3349888" y="1683276"/>
                  <a:pt x="3365500" y="1714500"/>
                </a:cubicBezTo>
                <a:cubicBezTo>
                  <a:pt x="3373967" y="1731433"/>
                  <a:pt x="3384253" y="1747573"/>
                  <a:pt x="3390900" y="1765300"/>
                </a:cubicBezTo>
                <a:cubicBezTo>
                  <a:pt x="3411157" y="1819318"/>
                  <a:pt x="3387964" y="1818376"/>
                  <a:pt x="3441700" y="1854200"/>
                </a:cubicBezTo>
                <a:cubicBezTo>
                  <a:pt x="3452839" y="1861626"/>
                  <a:pt x="3467826" y="1860913"/>
                  <a:pt x="3479800" y="1866900"/>
                </a:cubicBezTo>
                <a:cubicBezTo>
                  <a:pt x="3493452" y="1873726"/>
                  <a:pt x="3503420" y="1887473"/>
                  <a:pt x="3517900" y="1892300"/>
                </a:cubicBezTo>
                <a:cubicBezTo>
                  <a:pt x="3542329" y="1900443"/>
                  <a:pt x="3568850" y="1899950"/>
                  <a:pt x="3594100" y="1905000"/>
                </a:cubicBezTo>
                <a:cubicBezTo>
                  <a:pt x="3611216" y="1908423"/>
                  <a:pt x="3627967" y="1913467"/>
                  <a:pt x="3644900" y="1917700"/>
                </a:cubicBezTo>
                <a:cubicBezTo>
                  <a:pt x="3685009" y="1913243"/>
                  <a:pt x="3763690" y="1909666"/>
                  <a:pt x="3810000" y="1892300"/>
                </a:cubicBezTo>
                <a:cubicBezTo>
                  <a:pt x="3827727" y="1885653"/>
                  <a:pt x="3843867" y="1875367"/>
                  <a:pt x="3860800" y="1866900"/>
                </a:cubicBezTo>
                <a:cubicBezTo>
                  <a:pt x="3869267" y="1854200"/>
                  <a:pt x="3879374" y="1842452"/>
                  <a:pt x="3886200" y="1828800"/>
                </a:cubicBezTo>
                <a:cubicBezTo>
                  <a:pt x="3892187" y="1816826"/>
                  <a:pt x="3890537" y="1801153"/>
                  <a:pt x="3898900" y="1790700"/>
                </a:cubicBezTo>
                <a:cubicBezTo>
                  <a:pt x="3908435" y="1778781"/>
                  <a:pt x="3924300" y="1773767"/>
                  <a:pt x="3937000" y="1765300"/>
                </a:cubicBezTo>
                <a:cubicBezTo>
                  <a:pt x="3945467" y="1748367"/>
                  <a:pt x="3950280" y="1729044"/>
                  <a:pt x="3962400" y="1714500"/>
                </a:cubicBezTo>
                <a:cubicBezTo>
                  <a:pt x="4005746" y="1662485"/>
                  <a:pt x="4069360" y="1695986"/>
                  <a:pt x="4127500" y="1701800"/>
                </a:cubicBezTo>
                <a:cubicBezTo>
                  <a:pt x="4140200" y="1710267"/>
                  <a:pt x="4153874" y="1717429"/>
                  <a:pt x="4165600" y="1727200"/>
                </a:cubicBezTo>
                <a:cubicBezTo>
                  <a:pt x="4189675" y="1747262"/>
                  <a:pt x="4214829" y="1774857"/>
                  <a:pt x="4229100" y="1803400"/>
                </a:cubicBezTo>
                <a:cubicBezTo>
                  <a:pt x="4239250" y="1823700"/>
                  <a:pt x="4249075" y="1873311"/>
                  <a:pt x="4254500" y="1892300"/>
                </a:cubicBezTo>
                <a:cubicBezTo>
                  <a:pt x="4258178" y="1905172"/>
                  <a:pt x="4263522" y="1917528"/>
                  <a:pt x="4267200" y="1930400"/>
                </a:cubicBezTo>
                <a:cubicBezTo>
                  <a:pt x="4271995" y="1947183"/>
                  <a:pt x="4273187" y="1965088"/>
                  <a:pt x="4279900" y="1981200"/>
                </a:cubicBezTo>
                <a:cubicBezTo>
                  <a:pt x="4294463" y="2016151"/>
                  <a:pt x="4318726" y="2046879"/>
                  <a:pt x="4330700" y="2082800"/>
                </a:cubicBezTo>
                <a:cubicBezTo>
                  <a:pt x="4334933" y="2095500"/>
                  <a:pt x="4338127" y="2108595"/>
                  <a:pt x="4343400" y="2120900"/>
                </a:cubicBezTo>
                <a:cubicBezTo>
                  <a:pt x="4350858" y="2138301"/>
                  <a:pt x="4362153" y="2153973"/>
                  <a:pt x="4368800" y="2171700"/>
                </a:cubicBezTo>
                <a:cubicBezTo>
                  <a:pt x="4381007" y="2204253"/>
                  <a:pt x="4378848" y="2229897"/>
                  <a:pt x="4394200" y="2260600"/>
                </a:cubicBezTo>
                <a:cubicBezTo>
                  <a:pt x="4401026" y="2274252"/>
                  <a:pt x="4412774" y="2285048"/>
                  <a:pt x="4419600" y="2298700"/>
                </a:cubicBezTo>
                <a:cubicBezTo>
                  <a:pt x="4434938" y="2329376"/>
                  <a:pt x="4427370" y="2350636"/>
                  <a:pt x="4457700" y="2374900"/>
                </a:cubicBezTo>
                <a:cubicBezTo>
                  <a:pt x="4468153" y="2383263"/>
                  <a:pt x="4483826" y="2381613"/>
                  <a:pt x="4495800" y="2387600"/>
                </a:cubicBezTo>
                <a:cubicBezTo>
                  <a:pt x="4509452" y="2394426"/>
                  <a:pt x="4521200" y="2404533"/>
                  <a:pt x="4533900" y="2413000"/>
                </a:cubicBezTo>
                <a:cubicBezTo>
                  <a:pt x="4592868" y="2398258"/>
                  <a:pt x="4586712" y="2402228"/>
                  <a:pt x="4648200" y="2374900"/>
                </a:cubicBezTo>
                <a:cubicBezTo>
                  <a:pt x="4665500" y="2367211"/>
                  <a:pt x="4681599" y="2356958"/>
                  <a:pt x="4699000" y="2349500"/>
                </a:cubicBezTo>
                <a:cubicBezTo>
                  <a:pt x="4711305" y="2344227"/>
                  <a:pt x="4725126" y="2342787"/>
                  <a:pt x="4737100" y="2336800"/>
                </a:cubicBezTo>
                <a:cubicBezTo>
                  <a:pt x="4761854" y="2324423"/>
                  <a:pt x="4797696" y="2295146"/>
                  <a:pt x="4813300" y="2273300"/>
                </a:cubicBezTo>
                <a:cubicBezTo>
                  <a:pt x="4824304" y="2257894"/>
                  <a:pt x="4829307" y="2238938"/>
                  <a:pt x="4838700" y="2222500"/>
                </a:cubicBezTo>
                <a:cubicBezTo>
                  <a:pt x="4846273" y="2209248"/>
                  <a:pt x="4855633" y="2197100"/>
                  <a:pt x="4864100" y="2184400"/>
                </a:cubicBezTo>
                <a:cubicBezTo>
                  <a:pt x="4906468" y="2014928"/>
                  <a:pt x="4879256" y="2145994"/>
                  <a:pt x="4851400" y="1765300"/>
                </a:cubicBezTo>
                <a:cubicBezTo>
                  <a:pt x="4847680" y="1714460"/>
                  <a:pt x="4842933" y="1663700"/>
                  <a:pt x="4838700" y="1612900"/>
                </a:cubicBezTo>
                <a:cubicBezTo>
                  <a:pt x="4842933" y="1422400"/>
                  <a:pt x="4839514" y="1231576"/>
                  <a:pt x="4851400" y="1041400"/>
                </a:cubicBezTo>
                <a:cubicBezTo>
                  <a:pt x="4852352" y="1026166"/>
                  <a:pt x="4870787" y="1017329"/>
                  <a:pt x="4876800" y="1003300"/>
                </a:cubicBezTo>
                <a:cubicBezTo>
                  <a:pt x="4883676" y="987257"/>
                  <a:pt x="4886077" y="969616"/>
                  <a:pt x="4889500" y="952500"/>
                </a:cubicBezTo>
                <a:cubicBezTo>
                  <a:pt x="4897662" y="911691"/>
                  <a:pt x="4903352" y="836472"/>
                  <a:pt x="4927600" y="800100"/>
                </a:cubicBezTo>
                <a:lnTo>
                  <a:pt x="4953000" y="762000"/>
                </a:lnTo>
                <a:cubicBezTo>
                  <a:pt x="4955392" y="730902"/>
                  <a:pt x="4964729" y="562682"/>
                  <a:pt x="4978400" y="508000"/>
                </a:cubicBezTo>
                <a:cubicBezTo>
                  <a:pt x="4988140" y="469038"/>
                  <a:pt x="5003800" y="431800"/>
                  <a:pt x="5016500" y="393700"/>
                </a:cubicBezTo>
                <a:cubicBezTo>
                  <a:pt x="5020733" y="381000"/>
                  <a:pt x="5025953" y="368587"/>
                  <a:pt x="5029200" y="355600"/>
                </a:cubicBezTo>
                <a:cubicBezTo>
                  <a:pt x="5033433" y="338667"/>
                  <a:pt x="5035024" y="320843"/>
                  <a:pt x="5041900" y="304800"/>
                </a:cubicBezTo>
                <a:cubicBezTo>
                  <a:pt x="5047913" y="290771"/>
                  <a:pt x="5060474" y="280352"/>
                  <a:pt x="5067300" y="266700"/>
                </a:cubicBezTo>
                <a:cubicBezTo>
                  <a:pt x="5073287" y="254726"/>
                  <a:pt x="5076153" y="241422"/>
                  <a:pt x="5080000" y="228600"/>
                </a:cubicBezTo>
                <a:cubicBezTo>
                  <a:pt x="5088856" y="199081"/>
                  <a:pt x="5096933" y="169333"/>
                  <a:pt x="5105400" y="139700"/>
                </a:cubicBezTo>
                <a:cubicBezTo>
                  <a:pt x="5126567" y="143933"/>
                  <a:pt x="5153636" y="137136"/>
                  <a:pt x="5168900" y="152400"/>
                </a:cubicBezTo>
                <a:cubicBezTo>
                  <a:pt x="5185013" y="168513"/>
                  <a:pt x="5202040" y="267300"/>
                  <a:pt x="5207000" y="292100"/>
                </a:cubicBezTo>
                <a:cubicBezTo>
                  <a:pt x="5211233" y="457200"/>
                  <a:pt x="5212367" y="622409"/>
                  <a:pt x="5219700" y="787400"/>
                </a:cubicBezTo>
                <a:cubicBezTo>
                  <a:pt x="5220843" y="813125"/>
                  <a:pt x="5230931" y="837892"/>
                  <a:pt x="5232400" y="863600"/>
                </a:cubicBezTo>
                <a:cubicBezTo>
                  <a:pt x="5252040" y="1207291"/>
                  <a:pt x="5227315" y="1161593"/>
                  <a:pt x="5270500" y="1435100"/>
                </a:cubicBezTo>
                <a:cubicBezTo>
                  <a:pt x="5272588" y="1448323"/>
                  <a:pt x="5280296" y="1460132"/>
                  <a:pt x="5283200" y="1473200"/>
                </a:cubicBezTo>
                <a:cubicBezTo>
                  <a:pt x="5313002" y="1607307"/>
                  <a:pt x="5280010" y="1501731"/>
                  <a:pt x="5308600" y="1587500"/>
                </a:cubicBezTo>
                <a:cubicBezTo>
                  <a:pt x="5312833" y="1642533"/>
                  <a:pt x="5316586" y="1697606"/>
                  <a:pt x="5321300" y="1752600"/>
                </a:cubicBezTo>
                <a:cubicBezTo>
                  <a:pt x="5329286" y="1845776"/>
                  <a:pt x="5346700" y="2032000"/>
                  <a:pt x="5346700" y="2032000"/>
                </a:cubicBezTo>
                <a:cubicBezTo>
                  <a:pt x="5363279" y="2579104"/>
                  <a:pt x="5338998" y="2291733"/>
                  <a:pt x="5372100" y="2540000"/>
                </a:cubicBezTo>
                <a:cubicBezTo>
                  <a:pt x="5376611" y="2573831"/>
                  <a:pt x="5378695" y="2608020"/>
                  <a:pt x="5384800" y="2641600"/>
                </a:cubicBezTo>
                <a:cubicBezTo>
                  <a:pt x="5392562" y="2684289"/>
                  <a:pt x="5401208" y="2679839"/>
                  <a:pt x="5422900" y="2717800"/>
                </a:cubicBezTo>
                <a:cubicBezTo>
                  <a:pt x="5528609" y="2902790"/>
                  <a:pt x="5389760" y="2664219"/>
                  <a:pt x="5461000" y="2806700"/>
                </a:cubicBezTo>
                <a:cubicBezTo>
                  <a:pt x="5470285" y="2825271"/>
                  <a:pt x="5515871" y="2884095"/>
                  <a:pt x="5524500" y="2895600"/>
                </a:cubicBezTo>
                <a:cubicBezTo>
                  <a:pt x="5563345" y="3012134"/>
                  <a:pt x="5498413" y="2830726"/>
                  <a:pt x="5575300" y="2984500"/>
                </a:cubicBezTo>
                <a:cubicBezTo>
                  <a:pt x="5583106" y="3000112"/>
                  <a:pt x="5583205" y="3018517"/>
                  <a:pt x="5588000" y="3035300"/>
                </a:cubicBezTo>
                <a:cubicBezTo>
                  <a:pt x="5591678" y="3048172"/>
                  <a:pt x="5596467" y="3060700"/>
                  <a:pt x="5600700" y="3073400"/>
                </a:cubicBezTo>
                <a:cubicBezTo>
                  <a:pt x="5613400" y="3056467"/>
                  <a:pt x="5629930" y="3041818"/>
                  <a:pt x="5638800" y="3022600"/>
                </a:cubicBezTo>
                <a:cubicBezTo>
                  <a:pt x="5655630" y="2986136"/>
                  <a:pt x="5676900" y="2908300"/>
                  <a:pt x="5676900" y="2908300"/>
                </a:cubicBezTo>
                <a:cubicBezTo>
                  <a:pt x="5679571" y="2862887"/>
                  <a:pt x="5702300" y="2484078"/>
                  <a:pt x="5702300" y="2451100"/>
                </a:cubicBezTo>
                <a:cubicBezTo>
                  <a:pt x="5702300" y="2086034"/>
                  <a:pt x="5698516" y="2075492"/>
                  <a:pt x="5676900" y="1816100"/>
                </a:cubicBezTo>
                <a:cubicBezTo>
                  <a:pt x="5681133" y="1634067"/>
                  <a:pt x="5681691" y="1451911"/>
                  <a:pt x="5689600" y="1270000"/>
                </a:cubicBezTo>
                <a:cubicBezTo>
                  <a:pt x="5690181" y="1256626"/>
                  <a:pt x="5696313" y="1243874"/>
                  <a:pt x="5702300" y="1231900"/>
                </a:cubicBezTo>
                <a:cubicBezTo>
                  <a:pt x="5709126" y="1218248"/>
                  <a:pt x="5719233" y="1206500"/>
                  <a:pt x="5727700" y="1193800"/>
                </a:cubicBezTo>
                <a:cubicBezTo>
                  <a:pt x="5767952" y="1254177"/>
                  <a:pt x="5748273" y="1217420"/>
                  <a:pt x="5778500" y="1308100"/>
                </a:cubicBezTo>
                <a:lnTo>
                  <a:pt x="5791200" y="1346200"/>
                </a:lnTo>
                <a:cubicBezTo>
                  <a:pt x="5808133" y="1337733"/>
                  <a:pt x="5828613" y="1334187"/>
                  <a:pt x="5842000" y="1320800"/>
                </a:cubicBezTo>
                <a:cubicBezTo>
                  <a:pt x="5851466" y="1311334"/>
                  <a:pt x="5848713" y="1294674"/>
                  <a:pt x="5854700" y="1282700"/>
                </a:cubicBezTo>
                <a:cubicBezTo>
                  <a:pt x="5896538" y="1199025"/>
                  <a:pt x="5880100" y="1300476"/>
                  <a:pt x="5880100" y="11557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019800"/>
            <a:ext cx="91186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 the RATE of production is uncertain by 3 orders of magnitude!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3733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0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Quantify rate of heavy element production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Uncertainties in model include:</a:t>
            </a:r>
          </a:p>
          <a:p>
            <a:pPr lvl="1"/>
            <a:r>
              <a:rPr lang="en-US" b="1" dirty="0" smtClean="0">
                <a:solidFill>
                  <a:srgbClr val="1F497D"/>
                </a:solidFill>
              </a:rPr>
              <a:t>Rate of compact object mergers</a:t>
            </a:r>
          </a:p>
          <a:p>
            <a:pPr lvl="2"/>
            <a:r>
              <a:rPr lang="en-US" dirty="0" smtClean="0"/>
              <a:t>Measured population of LIGO events</a:t>
            </a:r>
          </a:p>
          <a:p>
            <a:pPr lvl="1"/>
            <a:r>
              <a:rPr lang="en-US" b="1" dirty="0" smtClean="0">
                <a:solidFill>
                  <a:srgbClr val="1F497D"/>
                </a:solidFill>
              </a:rPr>
              <a:t>Amount of </a:t>
            </a:r>
            <a:r>
              <a:rPr lang="en-US" b="1" dirty="0" err="1" smtClean="0">
                <a:solidFill>
                  <a:srgbClr val="1F497D"/>
                </a:solidFill>
              </a:rPr>
              <a:t>ejecta</a:t>
            </a:r>
            <a:r>
              <a:rPr lang="en-US" b="1" dirty="0" smtClean="0">
                <a:solidFill>
                  <a:srgbClr val="1F497D"/>
                </a:solidFill>
              </a:rPr>
              <a:t> from each merger</a:t>
            </a:r>
          </a:p>
          <a:p>
            <a:pPr lvl="2"/>
            <a:r>
              <a:rPr lang="en-US" dirty="0" smtClean="0"/>
              <a:t>Probed by luminosity and time-scale of </a:t>
            </a:r>
            <a:r>
              <a:rPr lang="en-US" dirty="0" err="1" smtClean="0"/>
              <a:t>Kilonova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1F497D"/>
                </a:solidFill>
              </a:rPr>
              <a:t>BH-NS, NS-NS, or both 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Measured by GW parameter estimation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029200"/>
            <a:ext cx="8305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Kilonova</a:t>
            </a:r>
            <a:r>
              <a:rPr lang="en-US" sz="2800" i="1" dirty="0" smtClean="0"/>
              <a:t> + GW observations will provide a </a:t>
            </a:r>
            <a:br>
              <a:rPr lang="en-US" sz="2800" i="1" dirty="0" smtClean="0"/>
            </a:br>
            <a:r>
              <a:rPr lang="en-US" sz="2800" b="1" i="1" dirty="0" smtClean="0"/>
              <a:t>strong</a:t>
            </a:r>
            <a:r>
              <a:rPr lang="en-US" sz="2800" i="1" dirty="0" smtClean="0"/>
              <a:t> test of this model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36450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Coincident GRBs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~2% of NS-NS mergers will have coincident GRB</a:t>
            </a:r>
          </a:p>
          <a:p>
            <a:pPr lvl="1"/>
            <a:r>
              <a:rPr lang="en-US" dirty="0" smtClean="0"/>
              <a:t>Could see one or a few in the first few years</a:t>
            </a:r>
          </a:p>
          <a:p>
            <a:pPr lvl="2"/>
            <a:r>
              <a:rPr lang="en-US" dirty="0" smtClean="0"/>
              <a:t>Never measured a GRB red-shift within LIGO/Virgo horizon</a:t>
            </a:r>
          </a:p>
          <a:p>
            <a:r>
              <a:rPr lang="en-US" b="1" dirty="0" smtClean="0">
                <a:solidFill>
                  <a:srgbClr val="1F497D"/>
                </a:solidFill>
              </a:rPr>
              <a:t>Making this connection will probe many science questions</a:t>
            </a:r>
          </a:p>
          <a:p>
            <a:pPr lvl="1"/>
            <a:r>
              <a:rPr lang="en-US" dirty="0" smtClean="0"/>
              <a:t>Sources of short GRBs</a:t>
            </a:r>
          </a:p>
          <a:p>
            <a:pPr lvl="1"/>
            <a:r>
              <a:rPr lang="en-US" dirty="0" smtClean="0"/>
              <a:t>Beaming angles</a:t>
            </a:r>
          </a:p>
          <a:p>
            <a:pPr lvl="1"/>
            <a:r>
              <a:rPr lang="en-US" dirty="0" smtClean="0"/>
              <a:t>Source population</a:t>
            </a:r>
          </a:p>
          <a:p>
            <a:pPr lvl="2"/>
            <a:r>
              <a:rPr lang="en-US" dirty="0" smtClean="0"/>
              <a:t>Relationship to host galaxy</a:t>
            </a:r>
          </a:p>
          <a:p>
            <a:pPr lvl="2"/>
            <a:r>
              <a:rPr lang="en-US" dirty="0" smtClean="0"/>
              <a:t>Mass distribution</a:t>
            </a:r>
          </a:p>
          <a:p>
            <a:pPr lvl="2"/>
            <a:r>
              <a:rPr lang="en-US" dirty="0" smtClean="0"/>
              <a:t>NS-NS or BH-NS</a:t>
            </a:r>
          </a:p>
          <a:p>
            <a:pPr lvl="1"/>
            <a:r>
              <a:rPr lang="en-US" dirty="0" smtClean="0"/>
              <a:t>Clues to jet structure / formation</a:t>
            </a:r>
          </a:p>
          <a:p>
            <a:pPr lvl="1"/>
            <a:r>
              <a:rPr lang="en-US" dirty="0" smtClean="0"/>
              <a:t>Timing between GW and GRB will give clues to source physics, maybe equation of state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2743200"/>
            <a:ext cx="3736518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6100" y="49530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NASA / Swift / Cruz </a:t>
            </a:r>
            <a:r>
              <a:rPr lang="en-US" sz="1200" dirty="0" err="1"/>
              <a:t>deWilde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051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Neutron Star Equation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High SNR mergers are key</a:t>
            </a:r>
          </a:p>
          <a:p>
            <a:r>
              <a:rPr lang="en-US" dirty="0" smtClean="0"/>
              <a:t>Many possible ways to probe this:</a:t>
            </a:r>
          </a:p>
          <a:p>
            <a:pPr lvl="1"/>
            <a:r>
              <a:rPr lang="en-US" dirty="0" smtClean="0"/>
              <a:t>Tidal deformation perturbs GW phase</a:t>
            </a:r>
          </a:p>
          <a:p>
            <a:pPr lvl="1"/>
            <a:r>
              <a:rPr lang="en-US" dirty="0" smtClean="0"/>
              <a:t>Remnant NS post-merger signal peak frequency</a:t>
            </a:r>
          </a:p>
          <a:p>
            <a:pPr lvl="1"/>
            <a:r>
              <a:rPr lang="en-US" dirty="0" smtClean="0"/>
              <a:t>Amount of mass ejected in </a:t>
            </a:r>
            <a:r>
              <a:rPr lang="en-US" dirty="0" err="1" smtClean="0"/>
              <a:t>Kilonova</a:t>
            </a:r>
            <a:endParaRPr lang="en-US" dirty="0" smtClean="0"/>
          </a:p>
          <a:p>
            <a:pPr lvl="2"/>
            <a:r>
              <a:rPr lang="en-US" dirty="0" smtClean="0"/>
              <a:t>Measure ejected mass through luminosity/timing</a:t>
            </a:r>
          </a:p>
          <a:p>
            <a:pPr lvl="1"/>
            <a:r>
              <a:rPr lang="en-US" dirty="0" smtClean="0"/>
              <a:t>Relative timing of GW and GRB signal (?)</a:t>
            </a:r>
          </a:p>
          <a:p>
            <a:pPr lvl="1"/>
            <a:r>
              <a:rPr lang="en-US" dirty="0" smtClean="0"/>
              <a:t>Existence of GRBs for NS-BH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 descr="Screen Shot 2015-05-01 at 2.35.3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2" t="5371" r="5142" b="69567"/>
          <a:stretch/>
        </p:blipFill>
        <p:spPr>
          <a:xfrm>
            <a:off x="601132" y="4648200"/>
            <a:ext cx="4174067" cy="1718733"/>
          </a:xfrm>
          <a:prstGeom prst="rect">
            <a:avLst/>
          </a:prstGeom>
        </p:spPr>
      </p:pic>
      <p:pic>
        <p:nvPicPr>
          <p:cNvPr id="9" name="Picture 8" descr="Screen Shot 2015-05-01 at 2.35.3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3" t="72778" r="5337" b="2901"/>
          <a:stretch/>
        </p:blipFill>
        <p:spPr>
          <a:xfrm>
            <a:off x="4944532" y="4724400"/>
            <a:ext cx="4186767" cy="16679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33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h(t)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8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Enabling the Science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Silver Spring, MD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51D69-35E7-4B5B-9DC7-66A9DDBD636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7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14261</TotalTime>
  <Words>1280</Words>
  <Application>Microsoft Macintosh PowerPoint</Application>
  <PresentationFormat>On-screen Show (4:3)</PresentationFormat>
  <Paragraphs>265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First 5 years: 2018-2023</vt:lpstr>
      <vt:lpstr>What is the origin of heavy elements?</vt:lpstr>
      <vt:lpstr>PowerPoint Presentation</vt:lpstr>
      <vt:lpstr>PowerPoint Presentation</vt:lpstr>
      <vt:lpstr>Quantify rate of heavy element production</vt:lpstr>
      <vt:lpstr>Coincident GRBs</vt:lpstr>
      <vt:lpstr>Neutron Star Equation of State</vt:lpstr>
      <vt:lpstr>Enabling the Science</vt:lpstr>
      <vt:lpstr>GRB all-sky coverage: CubeSats</vt:lpstr>
      <vt:lpstr>Data Mining and Follow-up for big surveys</vt:lpstr>
      <vt:lpstr>Collect / Curate / Validate Galaxy Catalog </vt:lpstr>
      <vt:lpstr>More Events -&gt; More science</vt:lpstr>
      <vt:lpstr>Match GW sensitivity across network</vt:lpstr>
      <vt:lpstr>SNR at the merger</vt:lpstr>
      <vt:lpstr>Summary</vt:lpstr>
      <vt:lpstr>Thank you!</vt:lpstr>
      <vt:lpstr>Extra slides</vt:lpstr>
      <vt:lpstr>The follow-up bottleneck</vt:lpstr>
      <vt:lpstr>Host Galaxies</vt:lpstr>
      <vt:lpstr>Possible Surprise: Galactic Sources?</vt:lpstr>
      <vt:lpstr>Radio Pulses / FRBs ?</vt:lpstr>
      <vt:lpstr>PowerPoint Presentation</vt:lpstr>
      <vt:lpstr>The Loudest GW Event</vt:lpstr>
      <vt:lpstr>Some other possible astrophysics targets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Jonah Kanner</dc:creator>
  <cp:lastModifiedBy>Jonah Kanner</cp:lastModifiedBy>
  <cp:revision>1498</cp:revision>
  <dcterms:created xsi:type="dcterms:W3CDTF">2013-02-22T01:58:55Z</dcterms:created>
  <dcterms:modified xsi:type="dcterms:W3CDTF">2015-05-07T01:21:11Z</dcterms:modified>
</cp:coreProperties>
</file>