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1" r:id="rId4"/>
    <p:sldId id="272" r:id="rId5"/>
    <p:sldId id="273" r:id="rId6"/>
  </p:sldIdLst>
  <p:sldSz cx="9144000" cy="6858000" type="screen4x3"/>
  <p:notesSz cx="69977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20" autoAdjust="0"/>
  </p:normalViewPr>
  <p:slideViewPr>
    <p:cSldViewPr>
      <p:cViewPr varScale="1">
        <p:scale>
          <a:sx n="58" d="100"/>
          <a:sy n="58" d="100"/>
        </p:scale>
        <p:origin x="-11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88975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367213"/>
            <a:ext cx="5597525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2838"/>
            <a:ext cx="30321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732838"/>
            <a:ext cx="30321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BBD7A1-9D85-294B-8C18-1E1420584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07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31993-C2C1-DD4A-B418-BDAFF17FBB52}" type="slidenum">
              <a:rPr lang="en-US"/>
              <a:pPr/>
              <a:t>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71482-9B61-7241-9878-3AF9F973DA99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C19C3-210F-2E42-A6E2-BE4709BED3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F4127-FDCD-D44E-BA4F-3C5392E4AF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6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7210-83CC-1946-97ED-4ED99FB65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3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088A13-550D-DC4A-A395-4A903B0CE4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07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20E04C-96F9-9F4E-A3BE-CE4A7D3467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56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9F3A27C-2C0D-5C41-B9E3-F651BBFF7B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38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ADA1CB-4763-AA4E-9CD6-216C15246A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5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DCF13-B950-4C47-A984-0D2390F3B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9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9A797-4831-4249-888C-A714763E26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6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197BE-546D-F04F-AD8D-769045D2EF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7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BD169-976E-4342-BC24-001A221DE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C291D-5B58-7A40-8240-C0570B722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5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984D-0676-E947-B84B-96B53E281F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9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1C45-677C-A546-8B1E-57B1D41E12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1D483-BF46-6D4B-8E0D-1715CE356A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6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6500F1-984C-5C48-A26E-55B6CA962B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996-6C0B-5147-9ED0-B1C14C6F6CC8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80010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Neutron Star Upper Mass Limits from GRBs and GWs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162800" cy="1752600"/>
          </a:xfrm>
        </p:spPr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M. Coleman Miller</a:t>
            </a:r>
          </a:p>
          <a:p>
            <a:r>
              <a:rPr lang="en-US" dirty="0">
                <a:solidFill>
                  <a:srgbClr val="FFFF66"/>
                </a:solidFill>
              </a:rPr>
              <a:t>University of </a:t>
            </a:r>
            <a:r>
              <a:rPr lang="en-US" dirty="0" smtClean="0">
                <a:solidFill>
                  <a:srgbClr val="FFFF66"/>
                </a:solidFill>
              </a:rPr>
              <a:t>Maryland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5562600"/>
            <a:ext cx="8701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Lawrence, </a:t>
            </a:r>
            <a:r>
              <a:rPr lang="en-US" sz="2800" dirty="0" err="1" smtClean="0">
                <a:solidFill>
                  <a:srgbClr val="FFFF00"/>
                </a:solidFill>
              </a:rPr>
              <a:t>Tervala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Bedaque</a:t>
            </a:r>
            <a:r>
              <a:rPr lang="en-US" sz="2800" dirty="0" smtClean="0">
                <a:solidFill>
                  <a:srgbClr val="FFFF00"/>
                </a:solidFill>
              </a:rPr>
              <a:t>, Miller arXiv:1505.00231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DDC2-FEA6-3D49-BC09-54C8A654BFD2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447"/>
            <a:ext cx="8229600" cy="944562"/>
          </a:xfrm>
        </p:spPr>
        <p:txBody>
          <a:bodyPr/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525963"/>
          </a:xfrm>
        </p:spPr>
        <p:txBody>
          <a:bodyPr/>
          <a:lstStyle/>
          <a:p>
            <a:r>
              <a:rPr lang="en-US" sz="2800" dirty="0" smtClean="0"/>
              <a:t>Short GRBs are thought to be from NS-NS or NS-BH </a:t>
            </a:r>
            <a:r>
              <a:rPr lang="en-US" sz="2800" dirty="0" smtClean="0"/>
              <a:t>mergers </a:t>
            </a:r>
            <a:r>
              <a:rPr lang="en-US" sz="2800" dirty="0" smtClean="0">
                <a:solidFill>
                  <a:srgbClr val="FF0000"/>
                </a:solidFill>
              </a:rPr>
              <a:t>If NS-BH, LIGO rates go up!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If NS-NS, need rapid collapse, or </a:t>
            </a:r>
            <a:r>
              <a:rPr lang="en-US" sz="2800" dirty="0" smtClean="0">
                <a:latin typeface="Symbol"/>
              </a:rPr>
              <a:t>n</a:t>
            </a:r>
            <a:r>
              <a:rPr lang="en-US" sz="2800" dirty="0" smtClean="0"/>
              <a:t>-driven wind </a:t>
            </a:r>
            <a:r>
              <a:rPr lang="en-US" sz="2800" dirty="0" smtClean="0"/>
              <a:t>will load </a:t>
            </a:r>
            <a:r>
              <a:rPr lang="en-US" sz="2800" dirty="0" smtClean="0"/>
              <a:t>the jet with baryons</a:t>
            </a:r>
            <a:r>
              <a:rPr lang="en-US" sz="2800" dirty="0"/>
              <a:t> </a:t>
            </a:r>
            <a:r>
              <a:rPr lang="en-US" sz="2800" dirty="0" smtClean="0"/>
              <a:t>and lengthen </a:t>
            </a:r>
            <a:r>
              <a:rPr lang="en-US" sz="2800" dirty="0" smtClean="0"/>
              <a:t>burst</a:t>
            </a:r>
            <a:endParaRPr lang="en-US" sz="2800" dirty="0" smtClean="0"/>
          </a:p>
          <a:p>
            <a:r>
              <a:rPr lang="en-US" sz="2800" dirty="0" smtClean="0"/>
              <a:t>Thus NS+NS mass must exceed </a:t>
            </a:r>
            <a:r>
              <a:rPr lang="en-US" sz="2800" dirty="0" smtClean="0"/>
              <a:t>maximum for </a:t>
            </a:r>
            <a:r>
              <a:rPr lang="en-US" sz="2800" dirty="0" smtClean="0"/>
              <a:t>rotating </a:t>
            </a:r>
            <a:r>
              <a:rPr lang="en-US" sz="2800" dirty="0" smtClean="0"/>
              <a:t>star (we assume uniformly rotating)</a:t>
            </a:r>
            <a:endParaRPr lang="en-US" sz="2800" dirty="0" smtClean="0"/>
          </a:p>
          <a:p>
            <a:r>
              <a:rPr lang="en-US" sz="2800" dirty="0" smtClean="0"/>
              <a:t>This also places an upper </a:t>
            </a:r>
            <a:r>
              <a:rPr lang="en-US" sz="2800" dirty="0" smtClean="0"/>
              <a:t>limit on the mass of a slowly rotating </a:t>
            </a:r>
            <a:r>
              <a:rPr lang="en-US" sz="2800" dirty="0" smtClean="0"/>
              <a:t>star (both depend on EOS)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Maximize </a:t>
            </a:r>
            <a:r>
              <a:rPr lang="en-US" sz="2800" dirty="0" smtClean="0">
                <a:solidFill>
                  <a:srgbClr val="FF0000"/>
                </a:solidFill>
              </a:rPr>
              <a:t>using parameterized </a:t>
            </a:r>
            <a:r>
              <a:rPr lang="en-US" sz="2800" dirty="0" err="1" smtClean="0">
                <a:solidFill>
                  <a:srgbClr val="FF0000"/>
                </a:solidFill>
              </a:rPr>
              <a:t>eqns</a:t>
            </a:r>
            <a:r>
              <a:rPr lang="en-US" sz="2800" dirty="0" smtClean="0">
                <a:solidFill>
                  <a:srgbClr val="FF0000"/>
                </a:solidFill>
              </a:rPr>
              <a:t> of state</a:t>
            </a:r>
          </a:p>
          <a:p>
            <a:r>
              <a:rPr lang="en-US" sz="2800" dirty="0" smtClean="0"/>
              <a:t>More precise if masses determined from GWs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990600"/>
            <a:ext cx="61929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C. Fryer et al. arXiv:1504.07605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S. Lawrence et al. arXiv:1505.00231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Assume </a:t>
            </a:r>
            <a:r>
              <a:rPr lang="en-US" dirty="0" smtClean="0"/>
              <a:t>remnant rotates at mass-shedding limit</a:t>
            </a:r>
          </a:p>
          <a:p>
            <a:r>
              <a:rPr lang="en-US" dirty="0" err="1" smtClean="0"/>
              <a:t>M</a:t>
            </a:r>
            <a:r>
              <a:rPr lang="en-US" baseline="-25000" dirty="0" err="1" smtClean="0"/>
              <a:t>ch</a:t>
            </a:r>
            <a:r>
              <a:rPr lang="en-US" dirty="0" smtClean="0"/>
              <a:t> alone gives good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tot</a:t>
            </a:r>
            <a:r>
              <a:rPr lang="en-US" dirty="0" smtClean="0"/>
              <a:t> estimate</a:t>
            </a:r>
          </a:p>
          <a:p>
            <a:r>
              <a:rPr lang="en-US" dirty="0" smtClean="0"/>
              <a:t>Lowest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ch</a:t>
            </a:r>
            <a:r>
              <a:rPr lang="en-US" dirty="0" smtClean="0"/>
              <a:t> that we see will place strongest limit</a:t>
            </a:r>
            <a:endParaRPr lang="en-US" dirty="0"/>
          </a:p>
        </p:txBody>
      </p:sp>
      <p:pic>
        <p:nvPicPr>
          <p:cNvPr id="8" name="Content Placeholder 7" descr="f1.pdf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7" b="20031"/>
          <a:stretch/>
        </p:blipFill>
        <p:spPr>
          <a:xfrm>
            <a:off x="4648200" y="1524000"/>
            <a:ext cx="4724400" cy="412333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F13-B950-4C47-A984-0D2390F3B764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172200" y="43434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7239000" y="40386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8305800" y="37338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4876800" y="5715000"/>
            <a:ext cx="394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Adapted from Lawrence et al. (2015)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Future Work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Instrumental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High-</a:t>
            </a:r>
            <a:r>
              <a:rPr lang="en-US" dirty="0" err="1" smtClean="0">
                <a:solidFill>
                  <a:srgbClr val="FF0000"/>
                </a:solidFill>
              </a:rPr>
              <a:t>freq</a:t>
            </a:r>
            <a:r>
              <a:rPr lang="en-US" dirty="0" smtClean="0">
                <a:solidFill>
                  <a:srgbClr val="FF0000"/>
                </a:solidFill>
              </a:rPr>
              <a:t> sensitivity!  E.g., squeezed light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Get both masses independently</a:t>
            </a:r>
          </a:p>
          <a:p>
            <a:r>
              <a:rPr lang="en-US" dirty="0" smtClean="0"/>
              <a:t>Theoretical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EM signature of collapse seen more broadly that GRB?  Increase coincidences</a:t>
            </a: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Argument </a:t>
            </a:r>
            <a:r>
              <a:rPr lang="en-US" dirty="0" smtClean="0">
                <a:solidFill>
                  <a:srgbClr val="FF0000"/>
                </a:solidFill>
              </a:rPr>
              <a:t>that collapse happens during differential rot? (</a:t>
            </a:r>
            <a:r>
              <a:rPr lang="en-US" dirty="0" err="1" smtClean="0">
                <a:solidFill>
                  <a:srgbClr val="FF0000"/>
                </a:solidFill>
              </a:rPr>
              <a:t>Margalit</a:t>
            </a:r>
            <a:r>
              <a:rPr lang="en-US" dirty="0" smtClean="0">
                <a:solidFill>
                  <a:srgbClr val="FF0000"/>
                </a:solidFill>
              </a:rPr>
              <a:t> et al., in prep</a:t>
            </a:r>
            <a:r>
              <a:rPr lang="en-US" dirty="0">
                <a:solidFill>
                  <a:srgbClr val="FF0000"/>
                </a:solidFill>
              </a:rPr>
              <a:t>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Direct GW signature of collapse?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E04C-96F9-9F4E-A3BE-CE4A7D3467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3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984D-0676-E947-B84B-96B53E281F1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 descr="kilonov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7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176</Words>
  <Application>Microsoft Macintosh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Neutron Star Upper Mass Limits from GRBs and GWs</vt:lpstr>
      <vt:lpstr>The Idea</vt:lpstr>
      <vt:lpstr>Example Results</vt:lpstr>
      <vt:lpstr>Useful Future Work</vt:lpstr>
      <vt:lpstr>PowerPoint Presentation</vt:lpstr>
    </vt:vector>
  </TitlesOfParts>
  <Company>Astronomy U of 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Neutron Stars</dc:title>
  <dc:creator>student</dc:creator>
  <cp:lastModifiedBy>John Ohlmacher</cp:lastModifiedBy>
  <cp:revision>130</cp:revision>
  <dcterms:created xsi:type="dcterms:W3CDTF">2006-10-09T18:09:19Z</dcterms:created>
  <dcterms:modified xsi:type="dcterms:W3CDTF">2015-05-07T10:30:15Z</dcterms:modified>
</cp:coreProperties>
</file>